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2"/>
  </p:notesMasterIdLst>
  <p:handoutMasterIdLst>
    <p:handoutMasterId r:id="rId143"/>
  </p:handoutMasterIdLst>
  <p:sldIdLst>
    <p:sldId id="256" r:id="rId2"/>
    <p:sldId id="257" r:id="rId3"/>
    <p:sldId id="407" r:id="rId4"/>
    <p:sldId id="408" r:id="rId5"/>
    <p:sldId id="286" r:id="rId6"/>
    <p:sldId id="287" r:id="rId7"/>
    <p:sldId id="296" r:id="rId8"/>
    <p:sldId id="297" r:id="rId9"/>
    <p:sldId id="298" r:id="rId10"/>
    <p:sldId id="299" r:id="rId11"/>
    <p:sldId id="300" r:id="rId12"/>
    <p:sldId id="301" r:id="rId13"/>
    <p:sldId id="302" r:id="rId14"/>
    <p:sldId id="304" r:id="rId15"/>
    <p:sldId id="303" r:id="rId16"/>
    <p:sldId id="305" r:id="rId17"/>
    <p:sldId id="307" r:id="rId18"/>
    <p:sldId id="306" r:id="rId19"/>
    <p:sldId id="308" r:id="rId20"/>
    <p:sldId id="309" r:id="rId21"/>
    <p:sldId id="318" r:id="rId22"/>
    <p:sldId id="310" r:id="rId23"/>
    <p:sldId id="311" r:id="rId24"/>
    <p:sldId id="312" r:id="rId25"/>
    <p:sldId id="313" r:id="rId26"/>
    <p:sldId id="314" r:id="rId27"/>
    <p:sldId id="315" r:id="rId28"/>
    <p:sldId id="316" r:id="rId29"/>
    <p:sldId id="317"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7" r:id="rId48"/>
    <p:sldId id="336" r:id="rId49"/>
    <p:sldId id="338" r:id="rId50"/>
    <p:sldId id="339" r:id="rId51"/>
    <p:sldId id="340" r:id="rId52"/>
    <p:sldId id="341" r:id="rId53"/>
    <p:sldId id="342" r:id="rId54"/>
    <p:sldId id="343" r:id="rId55"/>
    <p:sldId id="344" r:id="rId56"/>
    <p:sldId id="345" r:id="rId57"/>
    <p:sldId id="346" r:id="rId58"/>
    <p:sldId id="347" r:id="rId59"/>
    <p:sldId id="348" r:id="rId60"/>
    <p:sldId id="349" r:id="rId61"/>
    <p:sldId id="350" r:id="rId62"/>
    <p:sldId id="351" r:id="rId63"/>
    <p:sldId id="352" r:id="rId64"/>
    <p:sldId id="353" r:id="rId65"/>
    <p:sldId id="354" r:id="rId66"/>
    <p:sldId id="355" r:id="rId67"/>
    <p:sldId id="357" r:id="rId68"/>
    <p:sldId id="356" r:id="rId69"/>
    <p:sldId id="358" r:id="rId70"/>
    <p:sldId id="359" r:id="rId71"/>
    <p:sldId id="360" r:id="rId72"/>
    <p:sldId id="361" r:id="rId73"/>
    <p:sldId id="362" r:id="rId74"/>
    <p:sldId id="363" r:id="rId75"/>
    <p:sldId id="364" r:id="rId76"/>
    <p:sldId id="365" r:id="rId77"/>
    <p:sldId id="366" r:id="rId78"/>
    <p:sldId id="367" r:id="rId79"/>
    <p:sldId id="368" r:id="rId80"/>
    <p:sldId id="369" r:id="rId81"/>
    <p:sldId id="370" r:id="rId82"/>
    <p:sldId id="371" r:id="rId83"/>
    <p:sldId id="372" r:id="rId84"/>
    <p:sldId id="373" r:id="rId85"/>
    <p:sldId id="374" r:id="rId86"/>
    <p:sldId id="375" r:id="rId87"/>
    <p:sldId id="376" r:id="rId88"/>
    <p:sldId id="377" r:id="rId89"/>
    <p:sldId id="378" r:id="rId90"/>
    <p:sldId id="379" r:id="rId91"/>
    <p:sldId id="380" r:id="rId92"/>
    <p:sldId id="381" r:id="rId93"/>
    <p:sldId id="382" r:id="rId94"/>
    <p:sldId id="383" r:id="rId95"/>
    <p:sldId id="384" r:id="rId96"/>
    <p:sldId id="261" r:id="rId97"/>
    <p:sldId id="264" r:id="rId98"/>
    <p:sldId id="265" r:id="rId99"/>
    <p:sldId id="266" r:id="rId100"/>
    <p:sldId id="267" r:id="rId101"/>
    <p:sldId id="268" r:id="rId102"/>
    <p:sldId id="269" r:id="rId103"/>
    <p:sldId id="270" r:id="rId104"/>
    <p:sldId id="271" r:id="rId105"/>
    <p:sldId id="272" r:id="rId106"/>
    <p:sldId id="273" r:id="rId107"/>
    <p:sldId id="274" r:id="rId108"/>
    <p:sldId id="275" r:id="rId109"/>
    <p:sldId id="276" r:id="rId110"/>
    <p:sldId id="277" r:id="rId111"/>
    <p:sldId id="278" r:id="rId112"/>
    <p:sldId id="279" r:id="rId113"/>
    <p:sldId id="280" r:id="rId114"/>
    <p:sldId id="281" r:id="rId115"/>
    <p:sldId id="282" r:id="rId116"/>
    <p:sldId id="283" r:id="rId117"/>
    <p:sldId id="284" r:id="rId118"/>
    <p:sldId id="263" r:id="rId119"/>
    <p:sldId id="386" r:id="rId120"/>
    <p:sldId id="387" r:id="rId121"/>
    <p:sldId id="388" r:id="rId122"/>
    <p:sldId id="389" r:id="rId123"/>
    <p:sldId id="390" r:id="rId124"/>
    <p:sldId id="391" r:id="rId125"/>
    <p:sldId id="392" r:id="rId126"/>
    <p:sldId id="393" r:id="rId127"/>
    <p:sldId id="394" r:id="rId128"/>
    <p:sldId id="395" r:id="rId129"/>
    <p:sldId id="396" r:id="rId130"/>
    <p:sldId id="397" r:id="rId131"/>
    <p:sldId id="398" r:id="rId132"/>
    <p:sldId id="399" r:id="rId133"/>
    <p:sldId id="400" r:id="rId134"/>
    <p:sldId id="401" r:id="rId135"/>
    <p:sldId id="402" r:id="rId136"/>
    <p:sldId id="403" r:id="rId137"/>
    <p:sldId id="404" r:id="rId138"/>
    <p:sldId id="405" r:id="rId139"/>
    <p:sldId id="406" r:id="rId140"/>
    <p:sldId id="385" r:id="rId141"/>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0A09"/>
    <a:srgbClr val="B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0" autoAdjust="0"/>
    <p:restoredTop sz="94660"/>
  </p:normalViewPr>
  <p:slideViewPr>
    <p:cSldViewPr>
      <p:cViewPr varScale="1">
        <p:scale>
          <a:sx n="114" d="100"/>
          <a:sy n="114" d="100"/>
        </p:scale>
        <p:origin x="774" y="114"/>
      </p:cViewPr>
      <p:guideLst>
        <p:guide pos="3840"/>
        <p:guide orient="horz" pos="2160"/>
      </p:guideLst>
    </p:cSldViewPr>
  </p:slideViewPr>
  <p:notesTextViewPr>
    <p:cViewPr>
      <p:scale>
        <a:sx n="1" d="1"/>
        <a:sy n="1" d="1"/>
      </p:scale>
      <p:origin x="0" y="0"/>
    </p:cViewPr>
  </p:notesTextViewPr>
  <p:notesViewPr>
    <p:cSldViewPr showGuides="1">
      <p:cViewPr varScale="1">
        <p:scale>
          <a:sx n="80" d="100"/>
          <a:sy n="80" d="100"/>
        </p:scale>
        <p:origin x="3204" y="11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6A50CBC-8F27-4571-9CF4-87917B3DA01C}" type="datetime1">
              <a:rPr lang="ru-RU" smtClean="0"/>
              <a:t>23.02.2022</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E861E8E-D392-497B-BB21-122DD7C27CF3}" type="slidenum">
              <a:rPr lang="ru-RU" smtClean="0"/>
              <a:t>‹#›</a:t>
            </a:fld>
            <a:endParaRPr lang="ru-RU" dirty="0"/>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871763A-5E33-45E3-A8F2-56DFE0C2155C}" type="datetime1">
              <a:rPr lang="ru-RU" noProof="0" smtClean="0"/>
              <a:t>23.02.2022</a:t>
            </a:fld>
            <a:endParaRPr lang="ru-RU" noProof="0"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55D449-B875-4B8D-8E66-224D27E54C9A}" type="slidenum">
              <a:rPr lang="ru-RU" noProof="0" smtClean="0"/>
              <a:t>‹#›</a:t>
            </a:fld>
            <a:endParaRPr lang="ru-RU" noProof="0" dirty="0"/>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1</a:t>
            </a:fld>
            <a:endParaRPr lang="ru-RU" noProof="0" dirty="0"/>
          </a:p>
        </p:txBody>
      </p:sp>
    </p:spTree>
    <p:extLst>
      <p:ext uri="{BB962C8B-B14F-4D97-AF65-F5344CB8AC3E}">
        <p14:creationId xmlns:p14="http://schemas.microsoft.com/office/powerpoint/2010/main" val="323573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2</a:t>
            </a:fld>
            <a:endParaRPr lang="ru-RU" noProof="0" dirty="0"/>
          </a:p>
        </p:txBody>
      </p:sp>
    </p:spTree>
    <p:extLst>
      <p:ext uri="{BB962C8B-B14F-4D97-AF65-F5344CB8AC3E}">
        <p14:creationId xmlns:p14="http://schemas.microsoft.com/office/powerpoint/2010/main" val="3293576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96</a:t>
            </a:fld>
            <a:endParaRPr lang="ru-RU" noProof="0" dirty="0"/>
          </a:p>
        </p:txBody>
      </p:sp>
    </p:spTree>
    <p:extLst>
      <p:ext uri="{BB962C8B-B14F-4D97-AF65-F5344CB8AC3E}">
        <p14:creationId xmlns:p14="http://schemas.microsoft.com/office/powerpoint/2010/main" val="1741702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118</a:t>
            </a:fld>
            <a:endParaRPr lang="ru-RU" noProof="0" dirty="0"/>
          </a:p>
        </p:txBody>
      </p:sp>
    </p:spTree>
    <p:extLst>
      <p:ext uri="{BB962C8B-B14F-4D97-AF65-F5344CB8AC3E}">
        <p14:creationId xmlns:p14="http://schemas.microsoft.com/office/powerpoint/2010/main" val="2045730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rtl="0"/>
            <a:fld id="{9555D449-B875-4B8D-8E66-224D27E54C9A}" type="slidenum">
              <a:rPr lang="ru-RU" noProof="0" smtClean="0"/>
              <a:t>140</a:t>
            </a:fld>
            <a:endParaRPr lang="ru-RU" noProof="0" dirty="0"/>
          </a:p>
        </p:txBody>
      </p:sp>
    </p:spTree>
    <p:extLst>
      <p:ext uri="{BB962C8B-B14F-4D97-AF65-F5344CB8AC3E}">
        <p14:creationId xmlns:p14="http://schemas.microsoft.com/office/powerpoint/2010/main" val="1685127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26225" y="1828800"/>
            <a:ext cx="4098175" cy="3177380"/>
          </a:xfrm>
        </p:spPr>
        <p:txBody>
          <a:bodyPr rtlCol="0" anchor="b">
            <a:normAutofit/>
          </a:bodyPr>
          <a:lstStyle>
            <a:lvl1pPr algn="l" rtl="0">
              <a:lnSpc>
                <a:spcPct val="80000"/>
              </a:lnSpc>
              <a:defRPr sz="5400">
                <a:solidFill>
                  <a:schemeClr val="accent1"/>
                </a:solidFill>
              </a:defRPr>
            </a:lvl1pPr>
          </a:lstStyle>
          <a:p>
            <a:pPr rtl="0"/>
            <a:r>
              <a:rPr lang="ru-RU" noProof="0"/>
              <a:t>Образец заголовка</a:t>
            </a:r>
            <a:endParaRPr lang="ru-RU" noProof="0" dirty="0"/>
          </a:p>
        </p:txBody>
      </p:sp>
      <p:sp>
        <p:nvSpPr>
          <p:cNvPr id="3" name="Подзаголовок 2"/>
          <p:cNvSpPr>
            <a:spLocks noGrp="1"/>
          </p:cNvSpPr>
          <p:nvPr>
            <p:ph type="subTitle" idx="1"/>
          </p:nvPr>
        </p:nvSpPr>
        <p:spPr>
          <a:xfrm>
            <a:off x="626225" y="5181600"/>
            <a:ext cx="4098175" cy="685800"/>
          </a:xfrm>
        </p:spPr>
        <p:txBody>
          <a:bodyPr rtlCol="0">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pic>
        <p:nvPicPr>
          <p:cNvPr id="7" name="Рисунок 6" descr="Линия электрокардиограммы"/>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rtl="0">
              <a:defRPr/>
            </a:lvl1pPr>
          </a:lstStyle>
          <a:p>
            <a:pPr rtl="0"/>
            <a:r>
              <a:rPr lang="ru-RU"/>
              <a:t>Образец заголовка</a:t>
            </a:r>
            <a:endParaRPr lang="ru-RU" dirty="0"/>
          </a:p>
        </p:txBody>
      </p:sp>
      <p:sp>
        <p:nvSpPr>
          <p:cNvPr id="3" name="Вертикальный текст 2"/>
          <p:cNvSpPr>
            <a:spLocks noGrp="1"/>
          </p:cNvSpPr>
          <p:nvPr>
            <p:ph type="body" orient="vert" idx="1"/>
          </p:nvPr>
        </p:nvSpPr>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9EEFEAE4-C28C-4D92-9EE7-D62CEDC101DF}" type="datetime1">
              <a:rPr lang="ru-RU" smtClean="0"/>
              <a:t>23.02.2022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Прямоугольник 6" descr="Прямоугольник"/>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Вертикальный заголовок 1"/>
          <p:cNvSpPr>
            <a:spLocks noGrp="1"/>
          </p:cNvSpPr>
          <p:nvPr>
            <p:ph type="title" orient="vert"/>
          </p:nvPr>
        </p:nvSpPr>
        <p:spPr>
          <a:xfrm>
            <a:off x="10058399" y="457201"/>
            <a:ext cx="2057401" cy="5943600"/>
          </a:xfrm>
        </p:spPr>
        <p:txBody>
          <a:bodyPr vert="eaVert" rtlCol="0"/>
          <a:lstStyle>
            <a:lvl1pPr rtl="0">
              <a:defRPr/>
            </a:lvl1pPr>
          </a:lstStyle>
          <a:p>
            <a:pPr rtl="0"/>
            <a:r>
              <a:rPr lang="ru-RU"/>
              <a:t>Образец заголовка</a:t>
            </a:r>
            <a:endParaRPr lang="ru-RU" dirty="0"/>
          </a:p>
        </p:txBody>
      </p:sp>
      <p:sp>
        <p:nvSpPr>
          <p:cNvPr id="3" name="Вертикальный текст 2"/>
          <p:cNvSpPr>
            <a:spLocks noGrp="1"/>
          </p:cNvSpPr>
          <p:nvPr>
            <p:ph type="body" orient="vert" idx="1"/>
          </p:nvPr>
        </p:nvSpPr>
        <p:spPr>
          <a:xfrm>
            <a:off x="609600" y="457200"/>
            <a:ext cx="9067800" cy="5943599"/>
          </a:xfrm>
        </p:spPr>
        <p:txBody>
          <a:bodyPr vert="eaVert" rtlCol="0"/>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C35976BF-C51C-4515-9E22-BF2015252BD8}" type="datetime1">
              <a:rPr lang="ru-RU" smtClean="0"/>
              <a:t>23.02.2022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rtl="0">
              <a:defRPr/>
            </a:lvl1pPr>
          </a:lstStyle>
          <a:p>
            <a:pPr rtl="0"/>
            <a:r>
              <a:rPr lang="ru-RU"/>
              <a:t>Образец заголовка</a:t>
            </a:r>
            <a:endParaRPr lang="ru-RU" dirty="0"/>
          </a:p>
        </p:txBody>
      </p:sp>
      <p:sp>
        <p:nvSpPr>
          <p:cNvPr id="3" name="Объект 2"/>
          <p:cNvSpPr>
            <a:spLocks noGrp="1"/>
          </p:cNvSpPr>
          <p:nvPr>
            <p:ph idx="1"/>
          </p:nvPr>
        </p:nvSpPr>
        <p:spPr/>
        <p:txBody>
          <a:bodyPr rtlCol="0"/>
          <a:lstStyle>
            <a:lvl5pPr>
              <a:defRPr/>
            </a:lvl5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p:cNvSpPr>
            <a:spLocks noGrp="1"/>
          </p:cNvSpPr>
          <p:nvPr>
            <p:ph type="ftr" sz="quarter" idx="11"/>
          </p:nvPr>
        </p:nvSpPr>
        <p:spPr/>
        <p:txBody>
          <a:bodyPr rtlCol="0"/>
          <a:lstStyle/>
          <a:p>
            <a:pPr rtl="0"/>
            <a:endParaRPr lang="ru-RU" dirty="0"/>
          </a:p>
        </p:txBody>
      </p:sp>
      <p:sp>
        <p:nvSpPr>
          <p:cNvPr id="4" name="Дата 3"/>
          <p:cNvSpPr>
            <a:spLocks noGrp="1"/>
          </p:cNvSpPr>
          <p:nvPr>
            <p:ph type="dt" sz="half" idx="10"/>
          </p:nvPr>
        </p:nvSpPr>
        <p:spPr/>
        <p:txBody>
          <a:bodyPr rtlCol="0"/>
          <a:lstStyle/>
          <a:p>
            <a:pPr rtl="0"/>
            <a:fld id="{72242D3C-8192-478D-9985-D3160EF3F3C3}" type="datetime1">
              <a:rPr lang="ru-RU" smtClean="0"/>
              <a:t>23.02.2022</a:t>
            </a:fld>
            <a:endParaRPr lang="ru-RU" dirty="0"/>
          </a:p>
        </p:txBody>
      </p:sp>
      <p:sp>
        <p:nvSpPr>
          <p:cNvPr id="6" name="Номер слайда 5"/>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Заголовок раздела">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Прямоугольник 6" descr="Прямоугольник"/>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1066800" y="1828800"/>
            <a:ext cx="7772400" cy="3177380"/>
          </a:xfrm>
        </p:spPr>
        <p:txBody>
          <a:bodyPr rtlCol="0" anchor="b">
            <a:normAutofit/>
          </a:bodyPr>
          <a:lstStyle>
            <a:lvl1pPr rtl="0">
              <a:lnSpc>
                <a:spcPct val="80000"/>
              </a:lnSpc>
              <a:defRPr sz="5400"/>
            </a:lvl1pPr>
          </a:lstStyle>
          <a:p>
            <a:pPr rtl="0"/>
            <a:r>
              <a:rPr lang="ru-RU"/>
              <a:t>Образец заголовка</a:t>
            </a:r>
            <a:endParaRPr lang="ru-RU" dirty="0"/>
          </a:p>
        </p:txBody>
      </p:sp>
      <p:sp>
        <p:nvSpPr>
          <p:cNvPr id="3" name="Замещающий текст 2"/>
          <p:cNvSpPr>
            <a:spLocks noGrp="1"/>
          </p:cNvSpPr>
          <p:nvPr>
            <p:ph type="body" idx="1"/>
          </p:nvPr>
        </p:nvSpPr>
        <p:spPr>
          <a:xfrm>
            <a:off x="1066800" y="5181600"/>
            <a:ext cx="7772400" cy="685800"/>
          </a:xfrm>
        </p:spPr>
        <p:txBody>
          <a:bodyPr rtlCol="0">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ru-RU"/>
              <a:t>Образец текста</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типа объектов">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3" name="Объект 2"/>
          <p:cNvSpPr>
            <a:spLocks noGrp="1"/>
          </p:cNvSpPr>
          <p:nvPr>
            <p:ph sz="half" idx="1"/>
          </p:nvPr>
        </p:nvSpPr>
        <p:spPr>
          <a:xfrm>
            <a:off x="10668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Объект 3"/>
          <p:cNvSpPr>
            <a:spLocks noGrp="1"/>
          </p:cNvSpPr>
          <p:nvPr>
            <p:ph sz="half" idx="2"/>
          </p:nvPr>
        </p:nvSpPr>
        <p:spPr>
          <a:xfrm>
            <a:off x="6324600" y="1825624"/>
            <a:ext cx="4800600" cy="4575175"/>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6" name="Нижний колонтитул 5"/>
          <p:cNvSpPr>
            <a:spLocks noGrp="1"/>
          </p:cNvSpPr>
          <p:nvPr>
            <p:ph type="ftr" sz="quarter" idx="11"/>
          </p:nvPr>
        </p:nvSpPr>
        <p:spPr/>
        <p:txBody>
          <a:bodyPr rtlCol="0"/>
          <a:lstStyle/>
          <a:p>
            <a:pPr rtl="0"/>
            <a:endParaRPr lang="ru-RU" dirty="0"/>
          </a:p>
        </p:txBody>
      </p:sp>
      <p:sp>
        <p:nvSpPr>
          <p:cNvPr id="5" name="Дата 4"/>
          <p:cNvSpPr>
            <a:spLocks noGrp="1"/>
          </p:cNvSpPr>
          <p:nvPr>
            <p:ph type="dt" sz="half" idx="10"/>
          </p:nvPr>
        </p:nvSpPr>
        <p:spPr/>
        <p:txBody>
          <a:bodyPr rtlCol="0"/>
          <a:lstStyle/>
          <a:p>
            <a:pPr rtl="0"/>
            <a:fld id="{DA6D9427-7660-4399-80F6-CD7B8B8E5C35}" type="datetime1">
              <a:rPr lang="ru-RU" smtClean="0"/>
              <a:t>23.02.2022</a:t>
            </a:fld>
            <a:endParaRPr lang="ru-RU" dirty="0"/>
          </a:p>
        </p:txBody>
      </p:sp>
      <p:sp>
        <p:nvSpPr>
          <p:cNvPr id="7" name="Номер слайда 6"/>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3" name="Текст 2"/>
          <p:cNvSpPr>
            <a:spLocks noGrp="1"/>
          </p:cNvSpPr>
          <p:nvPr>
            <p:ph type="body" idx="1"/>
          </p:nvPr>
        </p:nvSpPr>
        <p:spPr>
          <a:xfrm>
            <a:off x="10668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4" name="Объект 3"/>
          <p:cNvSpPr>
            <a:spLocks noGrp="1"/>
          </p:cNvSpPr>
          <p:nvPr>
            <p:ph sz="half" idx="2"/>
          </p:nvPr>
        </p:nvSpPr>
        <p:spPr>
          <a:xfrm>
            <a:off x="10668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Текст 4"/>
          <p:cNvSpPr>
            <a:spLocks noGrp="1"/>
          </p:cNvSpPr>
          <p:nvPr>
            <p:ph type="body" sz="quarter" idx="3"/>
          </p:nvPr>
        </p:nvSpPr>
        <p:spPr>
          <a:xfrm>
            <a:off x="6324600" y="1828799"/>
            <a:ext cx="4800600" cy="762000"/>
          </a:xfrm>
        </p:spPr>
        <p:txBody>
          <a:bodyPr rtlCol="0"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a:t>Образец текста</a:t>
            </a:r>
          </a:p>
        </p:txBody>
      </p:sp>
      <p:sp>
        <p:nvSpPr>
          <p:cNvPr id="6" name="Объект 5"/>
          <p:cNvSpPr>
            <a:spLocks noGrp="1"/>
          </p:cNvSpPr>
          <p:nvPr>
            <p:ph sz="quarter" idx="4"/>
          </p:nvPr>
        </p:nvSpPr>
        <p:spPr>
          <a:xfrm>
            <a:off x="6324600" y="2590799"/>
            <a:ext cx="4800600" cy="381003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8" name="Нижний колонтитул 7"/>
          <p:cNvSpPr>
            <a:spLocks noGrp="1"/>
          </p:cNvSpPr>
          <p:nvPr>
            <p:ph type="ftr" sz="quarter" idx="11"/>
          </p:nvPr>
        </p:nvSpPr>
        <p:spPr/>
        <p:txBody>
          <a:bodyPr rtlCol="0"/>
          <a:lstStyle/>
          <a:p>
            <a:pPr rtl="0"/>
            <a:endParaRPr lang="ru-RU" dirty="0"/>
          </a:p>
        </p:txBody>
      </p:sp>
      <p:sp>
        <p:nvSpPr>
          <p:cNvPr id="7" name="Дата 6"/>
          <p:cNvSpPr>
            <a:spLocks noGrp="1"/>
          </p:cNvSpPr>
          <p:nvPr>
            <p:ph type="dt" sz="half" idx="10"/>
          </p:nvPr>
        </p:nvSpPr>
        <p:spPr/>
        <p:txBody>
          <a:bodyPr rtlCol="0"/>
          <a:lstStyle/>
          <a:p>
            <a:pPr rtl="0"/>
            <a:fld id="{21980393-315E-4AB9-9FE2-63E995E945C8}" type="datetime1">
              <a:rPr lang="ru-RU" smtClean="0"/>
              <a:t>23.02.2022</a:t>
            </a:fld>
            <a:endParaRPr lang="ru-RU" dirty="0"/>
          </a:p>
        </p:txBody>
      </p:sp>
      <p:sp>
        <p:nvSpPr>
          <p:cNvPr id="9" name="Номер слайда 8"/>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a:t>Образец заголовка</a:t>
            </a:r>
            <a:endParaRPr lang="ru-RU" dirty="0"/>
          </a:p>
        </p:txBody>
      </p:sp>
      <p:sp>
        <p:nvSpPr>
          <p:cNvPr id="4" name="Нижний колонтитул 3"/>
          <p:cNvSpPr>
            <a:spLocks noGrp="1"/>
          </p:cNvSpPr>
          <p:nvPr>
            <p:ph type="ftr" sz="quarter" idx="11"/>
          </p:nvPr>
        </p:nvSpPr>
        <p:spPr/>
        <p:txBody>
          <a:bodyPr rtlCol="0"/>
          <a:lstStyle/>
          <a:p>
            <a:pPr rtl="0"/>
            <a:endParaRPr lang="ru-RU" dirty="0"/>
          </a:p>
        </p:txBody>
      </p:sp>
      <p:sp>
        <p:nvSpPr>
          <p:cNvPr id="3" name="Дата 2"/>
          <p:cNvSpPr>
            <a:spLocks noGrp="1"/>
          </p:cNvSpPr>
          <p:nvPr>
            <p:ph type="dt" sz="half" idx="10"/>
          </p:nvPr>
        </p:nvSpPr>
        <p:spPr/>
        <p:txBody>
          <a:bodyPr rtlCol="0"/>
          <a:lstStyle/>
          <a:p>
            <a:pPr rtl="0"/>
            <a:fld id="{79D32718-8B06-4985-8D7D-9E16F3F044C8}" type="datetime1">
              <a:rPr lang="ru-RU" smtClean="0"/>
              <a:t>23.02.2022</a:t>
            </a:fld>
            <a:endParaRPr lang="ru-RU" dirty="0"/>
          </a:p>
        </p:txBody>
      </p:sp>
      <p:sp>
        <p:nvSpPr>
          <p:cNvPr id="5" name="Номер слайда 4"/>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3" name="Нижний колонтитул 2"/>
          <p:cNvSpPr>
            <a:spLocks noGrp="1"/>
          </p:cNvSpPr>
          <p:nvPr>
            <p:ph type="ftr" sz="quarter" idx="11"/>
          </p:nvPr>
        </p:nvSpPr>
        <p:spPr/>
        <p:txBody>
          <a:bodyPr rtlCol="0"/>
          <a:lstStyle/>
          <a:p>
            <a:pPr rtl="0"/>
            <a:endParaRPr lang="ru-RU" dirty="0"/>
          </a:p>
        </p:txBody>
      </p:sp>
      <p:sp>
        <p:nvSpPr>
          <p:cNvPr id="2" name="Дата 1"/>
          <p:cNvSpPr>
            <a:spLocks noGrp="1"/>
          </p:cNvSpPr>
          <p:nvPr>
            <p:ph type="dt" sz="half" idx="10"/>
          </p:nvPr>
        </p:nvSpPr>
        <p:spPr/>
        <p:txBody>
          <a:bodyPr rtlCol="0"/>
          <a:lstStyle/>
          <a:p>
            <a:pPr rtl="0"/>
            <a:fld id="{68115AB6-67B4-4D7E-9378-C270C29E4245}" type="datetime1">
              <a:rPr lang="ru-RU" smtClean="0"/>
              <a:t>23.02.2022</a:t>
            </a:fld>
            <a:endParaRPr lang="ru-RU" dirty="0"/>
          </a:p>
        </p:txBody>
      </p:sp>
      <p:sp>
        <p:nvSpPr>
          <p:cNvPr id="4" name="Номер слайда 3"/>
          <p:cNvSpPr>
            <a:spLocks noGrp="1"/>
          </p:cNvSpPr>
          <p:nvPr>
            <p:ph type="sldNum" sz="quarter" idx="12"/>
          </p:nvPr>
        </p:nvSpPr>
        <p:spPr/>
        <p:txBody>
          <a:bodyPr rtlCol="0"/>
          <a:lstStyle/>
          <a:p>
            <a:pPr rtl="0"/>
            <a:fld id="{E31375A4-56A4-47D6-9801-1991572033F7}" type="slidenum">
              <a:rPr lang="ru-RU" smtClean="0"/>
              <a:t>‹#›</a:t>
            </a:fld>
            <a:endParaRPr lang="ru-RU"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Прямоугольник 7" descr="Прямоугольник"/>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descr="Прямоугольник"/>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7632700" y="3200400"/>
            <a:ext cx="3932237" cy="1752600"/>
          </a:xfrm>
        </p:spPr>
        <p:txBody>
          <a:bodyPr rtlCol="0" anchor="b">
            <a:normAutofit/>
          </a:bodyPr>
          <a:lstStyle>
            <a:lvl1pPr rtl="0">
              <a:defRPr sz="3600"/>
            </a:lvl1pPr>
          </a:lstStyle>
          <a:p>
            <a:pPr rtl="0"/>
            <a:r>
              <a:rPr lang="ru-RU"/>
              <a:t>Образец заголовка</a:t>
            </a:r>
            <a:endParaRPr lang="ru-RU" dirty="0"/>
          </a:p>
        </p:txBody>
      </p:sp>
      <p:sp>
        <p:nvSpPr>
          <p:cNvPr id="3" name="Объект 2"/>
          <p:cNvSpPr>
            <a:spLocks noGrp="1"/>
          </p:cNvSpPr>
          <p:nvPr>
            <p:ph idx="1"/>
          </p:nvPr>
        </p:nvSpPr>
        <p:spPr>
          <a:xfrm>
            <a:off x="609600" y="457201"/>
            <a:ext cx="5943600" cy="5943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4" name="Текст 3"/>
          <p:cNvSpPr>
            <a:spLocks noGrp="1"/>
          </p:cNvSpPr>
          <p:nvPr>
            <p:ph type="body" sz="half" idx="2"/>
          </p:nvPr>
        </p:nvSpPr>
        <p:spPr>
          <a:xfrm>
            <a:off x="7632699" y="5029200"/>
            <a:ext cx="3932237" cy="1371600"/>
          </a:xfrm>
        </p:spPr>
        <p:txBody>
          <a:bodyPr rtlCol="0">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Прямоугольник 7" descr="Прямоугольник"/>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descr="Прямоугольник"/>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p:cNvSpPr>
            <a:spLocks noGrp="1"/>
          </p:cNvSpPr>
          <p:nvPr>
            <p:ph type="title"/>
          </p:nvPr>
        </p:nvSpPr>
        <p:spPr>
          <a:xfrm>
            <a:off x="7635240" y="3200400"/>
            <a:ext cx="3932237" cy="1752600"/>
          </a:xfrm>
        </p:spPr>
        <p:txBody>
          <a:bodyPr rtlCol="0" anchor="b">
            <a:normAutofit/>
          </a:bodyPr>
          <a:lstStyle>
            <a:lvl1pPr rtl="0">
              <a:defRPr sz="3600"/>
            </a:lvl1pPr>
          </a:lstStyle>
          <a:p>
            <a:pPr rtl="0"/>
            <a:r>
              <a:rPr lang="ru-RU"/>
              <a:t>Образец заголовка</a:t>
            </a:r>
            <a:endParaRPr lang="ru-RU" dirty="0"/>
          </a:p>
        </p:txBody>
      </p:sp>
      <p:sp>
        <p:nvSpPr>
          <p:cNvPr id="3" name="Рисунок 2" descr="Пустой заполнитель, вместо которого можно добавить изображение. Щелкните заполнитель и выберите изображение, которое требуется добавить."/>
          <p:cNvSpPr>
            <a:spLocks noGrp="1"/>
          </p:cNvSpPr>
          <p:nvPr>
            <p:ph type="pic" idx="1"/>
          </p:nvPr>
        </p:nvSpPr>
        <p:spPr>
          <a:xfrm>
            <a:off x="1" y="0"/>
            <a:ext cx="7008810" cy="6857999"/>
          </a:xfrm>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a:t>Вставка рисунка</a:t>
            </a:r>
            <a:endParaRPr lang="ru-RU" dirty="0"/>
          </a:p>
        </p:txBody>
      </p:sp>
      <p:sp>
        <p:nvSpPr>
          <p:cNvPr id="4" name="Текст 3"/>
          <p:cNvSpPr>
            <a:spLocks noGrp="1"/>
          </p:cNvSpPr>
          <p:nvPr>
            <p:ph type="body" sz="half" idx="2"/>
          </p:nvPr>
        </p:nvSpPr>
        <p:spPr>
          <a:xfrm>
            <a:off x="7635240" y="5029200"/>
            <a:ext cx="3932237" cy="137464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a:t>Образец текста</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красная полоса" descr="Красная полоса"/>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 name="Заголовок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pPr rtl="0"/>
            <a:r>
              <a:rPr lang="ru-RU" noProof="0" dirty="0"/>
              <a:t>Образец заголовка</a:t>
            </a:r>
          </a:p>
        </p:txBody>
      </p:sp>
      <p:sp>
        <p:nvSpPr>
          <p:cNvPr id="3" name="Замещающий текст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5" name="Нижний колонтитул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pPr rtl="0"/>
            <a:endParaRPr lang="ru-RU" noProof="0" dirty="0"/>
          </a:p>
        </p:txBody>
      </p:sp>
      <p:sp>
        <p:nvSpPr>
          <p:cNvPr id="4" name="Дата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pPr rtl="0"/>
            <a:fld id="{3FDB9577-6D70-481F-BBF8-A759884E5182}" type="datetime1">
              <a:rPr lang="ru-RU" noProof="0" smtClean="0"/>
              <a:t>23.02.2022</a:t>
            </a:fld>
            <a:endParaRPr lang="ru-RU" noProof="0" dirty="0"/>
          </a:p>
        </p:txBody>
      </p:sp>
      <p:sp>
        <p:nvSpPr>
          <p:cNvPr id="6" name="Номер слайда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pPr rtl="0"/>
            <a:fld id="{E31375A4-56A4-47D6-9801-1991572033F7}" type="slidenum">
              <a:rPr lang="ru-RU" noProof="0" smtClean="0"/>
              <a:pPr/>
              <a:t>‹#›</a:t>
            </a:fld>
            <a:endParaRPr lang="ru-RU"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slideLayout" Target="../slideLayouts/slideLayout6.xml"/><Relationship Id="rId1" Type="http://schemas.openxmlformats.org/officeDocument/2006/relationships/video" Target="https://www.youtube.com/embed/w_SdC5PE0_U?feature=oembed"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Layout" Target="../slideLayouts/slideLayout6.xml"/><Relationship Id="rId1" Type="http://schemas.openxmlformats.org/officeDocument/2006/relationships/video" Target="https://www.youtube.com/embed/OHZsx6KUzDk?feature=oembed"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sigmaaldrich.com/RU/en/product/aldrich/535311" TargetMode="Externa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6.xml"/><Relationship Id="rId1" Type="http://schemas.openxmlformats.org/officeDocument/2006/relationships/video" Target="https://www.youtube.com/embed/CpkXmtJOH84?feature=oembed"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26225" y="1828800"/>
            <a:ext cx="4533671" cy="3177380"/>
          </a:xfrm>
        </p:spPr>
        <p:txBody>
          <a:bodyPr rtlCol="0">
            <a:noAutofit/>
          </a:bodyPr>
          <a:lstStyle/>
          <a:p>
            <a:pPr rtl="0"/>
            <a:r>
              <a:rPr lang="ru-RU" sz="4800" dirty="0"/>
              <a:t>Современный статус проблем создания искусственного сердца и других внутренних органов</a:t>
            </a:r>
          </a:p>
        </p:txBody>
      </p:sp>
      <p:sp>
        <p:nvSpPr>
          <p:cNvPr id="3" name="Подзаголовок 2"/>
          <p:cNvSpPr>
            <a:spLocks noGrp="1"/>
          </p:cNvSpPr>
          <p:nvPr>
            <p:ph type="subTitle" idx="1"/>
          </p:nvPr>
        </p:nvSpPr>
        <p:spPr/>
        <p:txBody>
          <a:bodyPr rtlCol="0"/>
          <a:lstStyle/>
          <a:p>
            <a:pPr rtl="0"/>
            <a:r>
              <a:rPr lang="ru-RU" dirty="0"/>
              <a:t>ТЕМА 2.3</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3D4CC4-4CFE-40C9-94F0-32A2A2129F39}"/>
              </a:ext>
            </a:extLst>
          </p:cNvPr>
          <p:cNvSpPr>
            <a:spLocks noGrp="1"/>
          </p:cNvSpPr>
          <p:nvPr>
            <p:ph type="title"/>
          </p:nvPr>
        </p:nvSpPr>
        <p:spPr/>
        <p:txBody>
          <a:bodyPr/>
          <a:lstStyle/>
          <a:p>
            <a:r>
              <a:rPr lang="ru-RU" dirty="0"/>
              <a:t>ВИДЫ БИОПЕЧАТИ</a:t>
            </a:r>
          </a:p>
        </p:txBody>
      </p:sp>
      <p:sp>
        <p:nvSpPr>
          <p:cNvPr id="6" name="TextBox 5">
            <a:extLst>
              <a:ext uri="{FF2B5EF4-FFF2-40B4-BE49-F238E27FC236}">
                <a16:creationId xmlns:a16="http://schemas.microsoft.com/office/drawing/2014/main" id="{94FC4A44-5527-4D4D-8AEA-BCE7718247F1}"/>
              </a:ext>
            </a:extLst>
          </p:cNvPr>
          <p:cNvSpPr txBox="1"/>
          <p:nvPr/>
        </p:nvSpPr>
        <p:spPr>
          <a:xfrm>
            <a:off x="335360" y="1720840"/>
            <a:ext cx="11665296" cy="3970318"/>
          </a:xfrm>
          <a:prstGeom prst="rect">
            <a:avLst/>
          </a:prstGeom>
          <a:noFill/>
        </p:spPr>
        <p:txBody>
          <a:bodyPr wrap="square">
            <a:spAutoFit/>
          </a:bodyPr>
          <a:lstStyle/>
          <a:p>
            <a:r>
              <a:rPr lang="ru-RU" dirty="0"/>
              <a:t>Хотя в настоящее время доступен широкий спектр технологий 3D-печати, многие из этих технологий не подходят для биопечати из-за требований к обработке клеток для печати живыми клетками. </a:t>
            </a:r>
            <a:r>
              <a:rPr lang="en-US" dirty="0"/>
              <a:t>[</a:t>
            </a:r>
            <a:r>
              <a:rPr lang="ru-RU" dirty="0"/>
              <a:t>21-23</a:t>
            </a:r>
            <a:r>
              <a:rPr lang="en-US" dirty="0"/>
              <a:t>]</a:t>
            </a:r>
            <a:r>
              <a:rPr lang="ru-RU" dirty="0"/>
              <a:t> </a:t>
            </a:r>
            <a:endParaRPr lang="en-US" dirty="0"/>
          </a:p>
          <a:p>
            <a:endParaRPr lang="en-US" dirty="0"/>
          </a:p>
          <a:p>
            <a:r>
              <a:rPr lang="ru-RU" dirty="0"/>
              <a:t>Технологии биопечати включают</a:t>
            </a:r>
            <a:r>
              <a:rPr lang="en-US" dirty="0"/>
              <a:t>:</a:t>
            </a:r>
          </a:p>
          <a:p>
            <a:pPr marL="285750" indent="-285750">
              <a:buFont typeface="Arial" panose="020B0604020202020204" pitchFamily="34" charset="0"/>
              <a:buChar char="•"/>
            </a:pPr>
            <a:r>
              <a:rPr lang="ru-RU" dirty="0"/>
              <a:t>прямое написание чернил (DIW) на основе экструзии </a:t>
            </a:r>
            <a:endParaRPr lang="en-US" dirty="0"/>
          </a:p>
          <a:p>
            <a:pPr marL="285750" indent="-285750">
              <a:buFont typeface="Arial" panose="020B0604020202020204" pitchFamily="34" charset="0"/>
              <a:buChar char="•"/>
            </a:pPr>
            <a:r>
              <a:rPr lang="ru-RU" dirty="0"/>
              <a:t>струйную печать на основе капель </a:t>
            </a:r>
            <a:r>
              <a:rPr lang="en-US" dirty="0"/>
              <a:t>[</a:t>
            </a:r>
            <a:r>
              <a:rPr lang="ru-RU" dirty="0"/>
              <a:t>24</a:t>
            </a:r>
            <a:r>
              <a:rPr lang="en-US" dirty="0"/>
              <a:t>]</a:t>
            </a:r>
            <a:r>
              <a:rPr lang="ru-RU" dirty="0"/>
              <a:t> </a:t>
            </a:r>
            <a:endParaRPr lang="en-US" dirty="0"/>
          </a:p>
          <a:p>
            <a:pPr marL="285750" indent="-285750">
              <a:buFont typeface="Arial" panose="020B0604020202020204" pitchFamily="34" charset="0"/>
              <a:buChar char="•"/>
            </a:pPr>
            <a:r>
              <a:rPr lang="ru-RU" dirty="0"/>
              <a:t>лазерно-индуцированный прямой перенос (LIFT) </a:t>
            </a:r>
            <a:r>
              <a:rPr lang="en-US" dirty="0"/>
              <a:t>[</a:t>
            </a:r>
            <a:r>
              <a:rPr lang="ru-RU" dirty="0"/>
              <a:t>25</a:t>
            </a:r>
            <a:r>
              <a:rPr lang="en-US" dirty="0"/>
              <a:t>]</a:t>
            </a:r>
            <a:r>
              <a:rPr lang="ru-RU" dirty="0"/>
              <a:t> </a:t>
            </a:r>
            <a:endParaRPr lang="en-US" dirty="0"/>
          </a:p>
          <a:p>
            <a:pPr marL="285750" indent="-285750">
              <a:buFont typeface="Arial" panose="020B0604020202020204" pitchFamily="34" charset="0"/>
              <a:buChar char="•"/>
            </a:pPr>
            <a:r>
              <a:rPr lang="ru-RU" dirty="0"/>
              <a:t>биопечать на основе полимеризации в ванне, включая</a:t>
            </a:r>
            <a:r>
              <a:rPr lang="en-US" dirty="0"/>
              <a:t>:</a:t>
            </a:r>
          </a:p>
          <a:p>
            <a:pPr marL="742950" lvl="1" indent="-285750">
              <a:buFont typeface="Arial" panose="020B0604020202020204" pitchFamily="34" charset="0"/>
              <a:buChar char="•"/>
            </a:pPr>
            <a:r>
              <a:rPr lang="ru-RU" dirty="0"/>
              <a:t>стереолитографию (SLA)</a:t>
            </a:r>
            <a:endParaRPr lang="en-US" dirty="0"/>
          </a:p>
          <a:p>
            <a:pPr marL="742950" lvl="1" indent="-285750">
              <a:buFont typeface="Arial" panose="020B0604020202020204" pitchFamily="34" charset="0"/>
              <a:buChar char="•"/>
            </a:pPr>
            <a:r>
              <a:rPr lang="ru-RU" dirty="0"/>
              <a:t>цифровую обработку света (DLP) </a:t>
            </a:r>
            <a:endParaRPr lang="en-US" dirty="0"/>
          </a:p>
          <a:p>
            <a:pPr marL="742950" lvl="1" indent="-285750">
              <a:buFont typeface="Arial" panose="020B0604020202020204" pitchFamily="34" charset="0"/>
              <a:buChar char="•"/>
            </a:pPr>
            <a:r>
              <a:rPr lang="ru-RU" dirty="0"/>
              <a:t>непрерывную цифровую обработку света (cDLP) </a:t>
            </a:r>
            <a:endParaRPr lang="en-US" dirty="0"/>
          </a:p>
          <a:p>
            <a:endParaRPr lang="en-US" dirty="0"/>
          </a:p>
          <a:p>
            <a:r>
              <a:rPr lang="ru-RU" dirty="0"/>
              <a:t>Среди этих методов биопечати DIW является наиболее часто используемой технологией из-за простоты</a:t>
            </a:r>
            <a:r>
              <a:rPr lang="en-US" dirty="0"/>
              <a:t> </a:t>
            </a:r>
            <a:r>
              <a:rPr lang="fy-NL" sz="1800" dirty="0">
                <a:solidFill>
                  <a:srgbClr val="000000"/>
                </a:solidFill>
                <a:effectLst/>
                <a:latin typeface="Microsoft Sans Serif" panose="020B0604020202020204" pitchFamily="34" charset="0"/>
                <a:ea typeface="Microsoft Sans Serif" panose="020B0604020202020204" pitchFamily="34" charset="0"/>
              </a:rPr>
              <a:t>использования, доступности и низкой стоимости.</a:t>
            </a:r>
            <a:endParaRPr lang="ru-RU" dirty="0"/>
          </a:p>
        </p:txBody>
      </p:sp>
    </p:spTree>
    <p:extLst>
      <p:ext uri="{BB962C8B-B14F-4D97-AF65-F5344CB8AC3E}">
        <p14:creationId xmlns:p14="http://schemas.microsoft.com/office/powerpoint/2010/main" val="115670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898B35-6727-4ED9-AF55-2A3A1F35242B}"/>
              </a:ext>
            </a:extLst>
          </p:cNvPr>
          <p:cNvSpPr>
            <a:spLocks noGrp="1"/>
          </p:cNvSpPr>
          <p:nvPr>
            <p:ph type="title"/>
          </p:nvPr>
        </p:nvSpPr>
        <p:spPr/>
        <p:txBody>
          <a:bodyPr/>
          <a:lstStyle/>
          <a:p>
            <a:r>
              <a:rPr lang="ru-RU" dirty="0"/>
              <a:t>О </a:t>
            </a:r>
            <a:r>
              <a:rPr lang="en-US" dirty="0"/>
              <a:t>CARMAT</a:t>
            </a:r>
            <a:endParaRPr lang="ru-RU" dirty="0"/>
          </a:p>
        </p:txBody>
      </p:sp>
      <p:pic>
        <p:nvPicPr>
          <p:cNvPr id="4" name="Рисунок 3">
            <a:extLst>
              <a:ext uri="{FF2B5EF4-FFF2-40B4-BE49-F238E27FC236}">
                <a16:creationId xmlns:a16="http://schemas.microsoft.com/office/drawing/2014/main" id="{5C30EFF0-E8D3-45CC-A667-122D4C76A192}"/>
              </a:ext>
            </a:extLst>
          </p:cNvPr>
          <p:cNvPicPr>
            <a:picLocks noChangeAspect="1"/>
          </p:cNvPicPr>
          <p:nvPr/>
        </p:nvPicPr>
        <p:blipFill>
          <a:blip r:embed="rId2"/>
          <a:stretch>
            <a:fillRect/>
          </a:stretch>
        </p:blipFill>
        <p:spPr>
          <a:xfrm>
            <a:off x="1271464" y="1740068"/>
            <a:ext cx="8940186" cy="5117932"/>
          </a:xfrm>
          <a:prstGeom prst="rect">
            <a:avLst/>
          </a:prstGeom>
        </p:spPr>
      </p:pic>
    </p:spTree>
    <p:extLst>
      <p:ext uri="{BB962C8B-B14F-4D97-AF65-F5344CB8AC3E}">
        <p14:creationId xmlns:p14="http://schemas.microsoft.com/office/powerpoint/2010/main" val="231163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2175B9-8BE3-44E9-A40D-9E7CE7E9ED41}"/>
              </a:ext>
            </a:extLst>
          </p:cNvPr>
          <p:cNvSpPr>
            <a:spLocks noGrp="1"/>
          </p:cNvSpPr>
          <p:nvPr>
            <p:ph type="title"/>
          </p:nvPr>
        </p:nvSpPr>
        <p:spPr/>
        <p:txBody>
          <a:bodyPr/>
          <a:lstStyle/>
          <a:p>
            <a:r>
              <a:rPr lang="ru-RU" dirty="0"/>
              <a:t>Система глубокой стимуляции мозга </a:t>
            </a:r>
            <a:r>
              <a:rPr lang="ru-RU" dirty="0" err="1"/>
              <a:t>Vercise</a:t>
            </a:r>
            <a:r>
              <a:rPr lang="ru-RU" dirty="0"/>
              <a:t>™</a:t>
            </a:r>
          </a:p>
        </p:txBody>
      </p:sp>
      <p:sp>
        <p:nvSpPr>
          <p:cNvPr id="3" name="Текст 2">
            <a:extLst>
              <a:ext uri="{FF2B5EF4-FFF2-40B4-BE49-F238E27FC236}">
                <a16:creationId xmlns:a16="http://schemas.microsoft.com/office/drawing/2014/main" id="{450D37C9-2451-48F1-96AC-194C01CB9C8D}"/>
              </a:ext>
            </a:extLst>
          </p:cNvPr>
          <p:cNvSpPr>
            <a:spLocks noGrp="1"/>
          </p:cNvSpPr>
          <p:nvPr>
            <p:ph type="body" idx="1"/>
          </p:nvPr>
        </p:nvSpPr>
        <p:spPr/>
        <p:txBody>
          <a:bodyPr/>
          <a:lstStyle/>
          <a:p>
            <a:r>
              <a:rPr lang="ru-RU" dirty="0" err="1"/>
              <a:t>фЕВРАЛЬ</a:t>
            </a:r>
            <a:r>
              <a:rPr lang="ru-RU" dirty="0"/>
              <a:t> 2022</a:t>
            </a:r>
            <a:r>
              <a:rPr lang="en-US" dirty="0"/>
              <a:t> [</a:t>
            </a:r>
            <a:r>
              <a:rPr lang="ru-RU" dirty="0"/>
              <a:t>18</a:t>
            </a:r>
            <a:r>
              <a:rPr lang="en-US" dirty="0"/>
              <a:t>5]</a:t>
            </a:r>
            <a:endParaRPr lang="ru-RU" dirty="0"/>
          </a:p>
        </p:txBody>
      </p:sp>
    </p:spTree>
    <p:extLst>
      <p:ext uri="{BB962C8B-B14F-4D97-AF65-F5344CB8AC3E}">
        <p14:creationId xmlns:p14="http://schemas.microsoft.com/office/powerpoint/2010/main" val="42665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66F73D-4FA4-4724-9A9A-EAAE35F316B5}"/>
              </a:ext>
            </a:extLst>
          </p:cNvPr>
          <p:cNvSpPr>
            <a:spLocks noGrp="1"/>
          </p:cNvSpPr>
          <p:nvPr>
            <p:ph type="title"/>
          </p:nvPr>
        </p:nvSpPr>
        <p:spPr/>
        <p:txBody>
          <a:bodyPr/>
          <a:lstStyle/>
          <a:p>
            <a:r>
              <a:rPr lang="ru-RU" dirty="0"/>
              <a:t>ФЕВРАЛЬ 2022</a:t>
            </a:r>
            <a:r>
              <a:rPr lang="en-US" dirty="0"/>
              <a:t> [5]</a:t>
            </a:r>
            <a:r>
              <a:rPr lang="ru-RU" dirty="0"/>
              <a:t> - FDA одобрило систему глубокой стимуляции мозга </a:t>
            </a:r>
            <a:r>
              <a:rPr lang="ru-RU" dirty="0" err="1"/>
              <a:t>Vercise</a:t>
            </a:r>
            <a:r>
              <a:rPr lang="ru-RU" dirty="0"/>
              <a:t>™ </a:t>
            </a:r>
          </a:p>
        </p:txBody>
      </p:sp>
      <p:sp>
        <p:nvSpPr>
          <p:cNvPr id="4" name="TextBox 3">
            <a:extLst>
              <a:ext uri="{FF2B5EF4-FFF2-40B4-BE49-F238E27FC236}">
                <a16:creationId xmlns:a16="http://schemas.microsoft.com/office/drawing/2014/main" id="{00DC2ED8-B3B3-4240-B785-847810A49CEC}"/>
              </a:ext>
            </a:extLst>
          </p:cNvPr>
          <p:cNvSpPr txBox="1"/>
          <p:nvPr/>
        </p:nvSpPr>
        <p:spPr>
          <a:xfrm>
            <a:off x="479376" y="1772816"/>
            <a:ext cx="11449272" cy="4821000"/>
          </a:xfrm>
          <a:prstGeom prst="rect">
            <a:avLst/>
          </a:prstGeom>
          <a:noFill/>
        </p:spPr>
        <p:txBody>
          <a:bodyPr wrap="square">
            <a:spAutoFit/>
          </a:bodyPr>
          <a:lstStyle/>
          <a:p>
            <a:pPr>
              <a:lnSpc>
                <a:spcPct val="107000"/>
              </a:lnSpc>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FDA недавно одобрило систему глубокой стимуляции мозга (D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eep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dirty="0">
                <a:effectLst/>
                <a:latin typeface="Calibri" panose="020F0502020204030204" pitchFamily="34" charset="0"/>
                <a:ea typeface="Calibri" panose="020F0502020204030204" pitchFamily="34" charset="0"/>
                <a:cs typeface="Times New Roman" panose="02020603050405020304" pitchFamily="18" charset="0"/>
              </a:rPr>
              <a:t>rain </a:t>
            </a:r>
            <a:r>
              <a:rPr lang="ru-RU" sz="1800" dirty="0">
                <a:effectLst/>
                <a:latin typeface="Calibri" panose="020F0502020204030204" pitchFamily="34" charset="0"/>
                <a:ea typeface="Calibri" panose="020F0502020204030204" pitchFamily="34" charset="0"/>
                <a:cs typeface="Times New Roman" panose="02020603050405020304" pitchFamily="18" charset="0"/>
              </a:rPr>
              <a:t>S</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timulation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 DBS</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Vercise</a:t>
            </a:r>
            <a:r>
              <a:rPr lang="ru-RU" sz="1800" dirty="0">
                <a:effectLst/>
                <a:latin typeface="Calibri" panose="020F0502020204030204" pitchFamily="34" charset="0"/>
                <a:ea typeface="Calibri" panose="020F0502020204030204" pitchFamily="34" charset="0"/>
                <a:cs typeface="Times New Roman" panose="02020603050405020304" pitchFamily="18" charset="0"/>
              </a:rPr>
              <a:t>™ PC (Boston Scientific Corporation, Валенсия, Калифорния) для лечения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эссенциального</a:t>
            </a:r>
            <a:r>
              <a:rPr lang="ru-RU" sz="1800" dirty="0">
                <a:effectLst/>
                <a:latin typeface="Calibri" panose="020F0502020204030204" pitchFamily="34" charset="0"/>
                <a:ea typeface="Calibri" panose="020F0502020204030204" pitchFamily="34" charset="0"/>
                <a:cs typeface="Times New Roman" panose="02020603050405020304" pitchFamily="18" charset="0"/>
              </a:rPr>
              <a:t> или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паркинсонического</a:t>
            </a:r>
            <a:r>
              <a:rPr lang="ru-RU" sz="1800" dirty="0">
                <a:effectLst/>
                <a:latin typeface="Calibri" panose="020F0502020204030204" pitchFamily="34" charset="0"/>
                <a:ea typeface="Calibri" panose="020F0502020204030204" pitchFamily="34" charset="0"/>
                <a:cs typeface="Times New Roman" panose="02020603050405020304" pitchFamily="18" charset="0"/>
              </a:rPr>
              <a:t> тремора, который не поддается традиционной медикаментозной терапии. Система состоит из программируемого имплантируемого генератора импульсов (IPG), который доставляет различные электрические импульсы низкой интенсивности к вентральному промежуточному ядру таламуса через отведения, содержащие несколько электродов. Используя множественное независимое управление током, система точно модулирует положение и форму стимуляции, автоматически приспосабливаясь к изменениям сопротивления и управляя подачей тока. Система также особенно ориентирована на пациента, поскольку ИГИ занимает наименьшую площадь и обеспечивает длительный срок службы батареи в течение 25 лет, ограничивая необходимость в дополнительном хирургическом вмешательстве. Это одобрение последовало за публикацией их недавнего двойного слепого, ложно-контролируемого, рандомизированного контролируемого исследования в The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Lancet</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Neurology</a:t>
            </a:r>
            <a:r>
              <a:rPr lang="ru-RU" sz="1800" dirty="0">
                <a:effectLst/>
                <a:latin typeface="Calibri" panose="020F0502020204030204" pitchFamily="34" charset="0"/>
                <a:ea typeface="Calibri" panose="020F0502020204030204" pitchFamily="34" charset="0"/>
                <a:cs typeface="Times New Roman" panose="02020603050405020304" pitchFamily="18" charset="0"/>
              </a:rPr>
              <a:t>, проведенном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Vitek</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et</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al</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 сравнению с контрольной группой, в группе лечения наблюдалось значительное улучшение времени без беспокоящей дискинезии. В целом, исследование предоставило доказательства класса I безопасности и клинической эффективности DBS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субталамического</a:t>
            </a:r>
            <a:r>
              <a:rPr lang="ru-RU" sz="1800" dirty="0">
                <a:effectLst/>
                <a:latin typeface="Calibri" panose="020F0502020204030204" pitchFamily="34" charset="0"/>
                <a:ea typeface="Calibri" panose="020F0502020204030204" pitchFamily="34" charset="0"/>
                <a:cs typeface="Times New Roman" panose="02020603050405020304" pitchFamily="18" charset="0"/>
              </a:rPr>
              <a:t> ядра с помощью системы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Vercise</a:t>
            </a:r>
            <a:r>
              <a:rPr lang="ru-RU" sz="1800" dirty="0">
                <a:effectLst/>
                <a:latin typeface="Calibri" panose="020F0502020204030204" pitchFamily="34" charset="0"/>
                <a:ea typeface="Calibri" panose="020F0502020204030204" pitchFamily="34" charset="0"/>
                <a:cs typeface="Times New Roman" panose="02020603050405020304" pitchFamily="18" charset="0"/>
              </a:rPr>
              <a:t> DBS. Это достижение обеспечивает более надежную и точную стимуляцию коры головного мозга и, как мы надеемся, принесет пользу пациентам с тремором и другими неврологическими расстройствами. [183,184]</a:t>
            </a:r>
          </a:p>
        </p:txBody>
      </p:sp>
    </p:spTree>
    <p:extLst>
      <p:ext uri="{BB962C8B-B14F-4D97-AF65-F5344CB8AC3E}">
        <p14:creationId xmlns:p14="http://schemas.microsoft.com/office/powerpoint/2010/main" val="146034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9CCE3D-AB27-4C21-95BD-8532AD18E576}"/>
              </a:ext>
            </a:extLst>
          </p:cNvPr>
          <p:cNvSpPr>
            <a:spLocks noGrp="1"/>
          </p:cNvSpPr>
          <p:nvPr>
            <p:ph type="title"/>
          </p:nvPr>
        </p:nvSpPr>
        <p:spPr/>
        <p:txBody>
          <a:bodyPr/>
          <a:lstStyle/>
          <a:p>
            <a:r>
              <a:rPr lang="en-US" dirty="0"/>
              <a:t>VERCISE GENUS</a:t>
            </a:r>
            <a:endParaRPr lang="ru-RU" dirty="0"/>
          </a:p>
        </p:txBody>
      </p:sp>
      <p:pic>
        <p:nvPicPr>
          <p:cNvPr id="3" name="Мультимедиа в Интернете 2" title="Boston Scientific Vercise Genus Deep Brain Stimulation System">
            <a:hlinkClick r:id="" action="ppaction://media"/>
            <a:extLst>
              <a:ext uri="{FF2B5EF4-FFF2-40B4-BE49-F238E27FC236}">
                <a16:creationId xmlns:a16="http://schemas.microsoft.com/office/drawing/2014/main" id="{3C46A0E6-42BC-447C-9BA6-822ABE498A3C}"/>
              </a:ext>
            </a:extLst>
          </p:cNvPr>
          <p:cNvPicPr>
            <a:picLocks noRot="1" noChangeAspect="1"/>
          </p:cNvPicPr>
          <p:nvPr>
            <a:videoFile r:link="rId1"/>
          </p:nvPr>
        </p:nvPicPr>
        <p:blipFill>
          <a:blip r:embed="rId3"/>
          <a:stretch>
            <a:fillRect/>
          </a:stretch>
        </p:blipFill>
        <p:spPr>
          <a:xfrm>
            <a:off x="1631504" y="1632530"/>
            <a:ext cx="9073008" cy="5126250"/>
          </a:xfrm>
          <a:prstGeom prst="rect">
            <a:avLst/>
          </a:prstGeom>
        </p:spPr>
      </p:pic>
    </p:spTree>
    <p:extLst>
      <p:ext uri="{BB962C8B-B14F-4D97-AF65-F5344CB8AC3E}">
        <p14:creationId xmlns:p14="http://schemas.microsoft.com/office/powerpoint/2010/main" val="316684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18BBE4-B723-4586-B145-E7165E1B405E}"/>
              </a:ext>
            </a:extLst>
          </p:cNvPr>
          <p:cNvSpPr>
            <a:spLocks noGrp="1"/>
          </p:cNvSpPr>
          <p:nvPr>
            <p:ph type="title"/>
          </p:nvPr>
        </p:nvSpPr>
        <p:spPr/>
        <p:txBody>
          <a:bodyPr/>
          <a:lstStyle/>
          <a:p>
            <a:r>
              <a:rPr lang="ru-RU" dirty="0"/>
              <a:t>БОЛЕЗНЬ ПАРКИНСОНА</a:t>
            </a:r>
          </a:p>
        </p:txBody>
      </p:sp>
      <p:sp>
        <p:nvSpPr>
          <p:cNvPr id="4" name="TextBox 3">
            <a:extLst>
              <a:ext uri="{FF2B5EF4-FFF2-40B4-BE49-F238E27FC236}">
                <a16:creationId xmlns:a16="http://schemas.microsoft.com/office/drawing/2014/main" id="{2049E58E-54E6-4788-9678-8489A036636E}"/>
              </a:ext>
            </a:extLst>
          </p:cNvPr>
          <p:cNvSpPr txBox="1"/>
          <p:nvPr/>
        </p:nvSpPr>
        <p:spPr>
          <a:xfrm>
            <a:off x="6818843" y="1502688"/>
            <a:ext cx="5373157" cy="5355312"/>
          </a:xfrm>
          <a:prstGeom prst="rect">
            <a:avLst/>
          </a:prstGeom>
          <a:noFill/>
        </p:spPr>
        <p:txBody>
          <a:bodyPr wrap="square">
            <a:spAutoFit/>
          </a:bodyPr>
          <a:lstStyle/>
          <a:p>
            <a:r>
              <a:rPr lang="ru-RU" dirty="0"/>
              <a:t>Болезнь Паркинсона — это расстройство нервной системы, которое может повлиять на способность человека выполнять обычную повседневную деятельность. </a:t>
            </a:r>
          </a:p>
          <a:p>
            <a:r>
              <a:rPr lang="ru-RU" dirty="0"/>
              <a:t>Оно вызывает двигательные симптомы или проблемы с движением, а также немоторные симптомы, включая проблемы со сном, запоры, тревогу, депрессию и утомляемость и проч.</a:t>
            </a:r>
          </a:p>
          <a:p>
            <a:r>
              <a:rPr lang="ru-RU" dirty="0"/>
              <a:t>Моторные симптомы в основном связаны с отсутствием в мозге химического вещества, называемого дофамином:</a:t>
            </a:r>
          </a:p>
          <a:p>
            <a:pPr marL="285750" indent="-285750">
              <a:buFont typeface="Arial" panose="020B0604020202020204" pitchFamily="34" charset="0"/>
              <a:buChar char="•"/>
            </a:pPr>
            <a:r>
              <a:rPr lang="ru-RU" dirty="0"/>
              <a:t>Тремор</a:t>
            </a:r>
          </a:p>
          <a:p>
            <a:pPr marL="285750" indent="-285750">
              <a:buFont typeface="Arial" panose="020B0604020202020204" pitchFamily="34" charset="0"/>
              <a:buChar char="•"/>
            </a:pPr>
            <a:r>
              <a:rPr lang="ru-RU" dirty="0"/>
              <a:t>Жесткость </a:t>
            </a:r>
          </a:p>
          <a:p>
            <a:pPr marL="285750" indent="-285750">
              <a:buFont typeface="Arial" panose="020B0604020202020204" pitchFamily="34" charset="0"/>
              <a:buChar char="•"/>
            </a:pPr>
            <a:r>
              <a:rPr lang="ru-RU" dirty="0"/>
              <a:t>Брадикинезия – медлительность</a:t>
            </a:r>
          </a:p>
          <a:p>
            <a:pPr marL="285750" indent="-285750">
              <a:buFont typeface="Arial" panose="020B0604020202020204" pitchFamily="34" charset="0"/>
              <a:buChar char="•"/>
            </a:pPr>
            <a:r>
              <a:rPr lang="ru-RU" dirty="0"/>
              <a:t>Постуральная нестабильность - проблемы с балансом</a:t>
            </a:r>
          </a:p>
          <a:p>
            <a:pPr marL="285750" indent="-285750">
              <a:buFont typeface="Arial" panose="020B0604020202020204" pitchFamily="34" charset="0"/>
              <a:buChar char="•"/>
            </a:pPr>
            <a:r>
              <a:rPr lang="ru-RU" dirty="0"/>
              <a:t>Дискинезия – непроизвольные движения, вызванные приемом дофаминергических препаратов.</a:t>
            </a:r>
          </a:p>
        </p:txBody>
      </p:sp>
      <p:pic>
        <p:nvPicPr>
          <p:cNvPr id="5" name="Мультимедиа в Интернете 4" title="Паркинсонизм, акинезия, мышечная ригидность © Parkinsonism, akinesia, muscle rigidity">
            <a:hlinkClick r:id="" action="ppaction://media"/>
            <a:extLst>
              <a:ext uri="{FF2B5EF4-FFF2-40B4-BE49-F238E27FC236}">
                <a16:creationId xmlns:a16="http://schemas.microsoft.com/office/drawing/2014/main" id="{48535BFC-48E6-41DF-BADB-CFA0DC2F9DE8}"/>
              </a:ext>
            </a:extLst>
          </p:cNvPr>
          <p:cNvPicPr>
            <a:picLocks noRot="1" noChangeAspect="1"/>
          </p:cNvPicPr>
          <p:nvPr>
            <a:videoFile r:link="rId1"/>
          </p:nvPr>
        </p:nvPicPr>
        <p:blipFill>
          <a:blip r:embed="rId3"/>
          <a:stretch>
            <a:fillRect/>
          </a:stretch>
        </p:blipFill>
        <p:spPr>
          <a:xfrm>
            <a:off x="119336" y="1628800"/>
            <a:ext cx="6720747" cy="5040560"/>
          </a:xfrm>
          <a:prstGeom prst="rect">
            <a:avLst/>
          </a:prstGeom>
        </p:spPr>
      </p:pic>
    </p:spTree>
    <p:extLst>
      <p:ext uri="{BB962C8B-B14F-4D97-AF65-F5344CB8AC3E}">
        <p14:creationId xmlns:p14="http://schemas.microsoft.com/office/powerpoint/2010/main" val="121630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1ED405-75F0-470E-9D46-6723F7AF4B9D}"/>
              </a:ext>
            </a:extLst>
          </p:cNvPr>
          <p:cNvSpPr>
            <a:spLocks noGrp="1"/>
          </p:cNvSpPr>
          <p:nvPr>
            <p:ph type="title"/>
          </p:nvPr>
        </p:nvSpPr>
        <p:spPr/>
        <p:txBody>
          <a:bodyPr/>
          <a:lstStyle/>
          <a:p>
            <a:r>
              <a:rPr lang="ru-RU" dirty="0"/>
              <a:t>ДВИГАТЕЛЬНЫЕ ОСЛОЖНЕНИЯ</a:t>
            </a:r>
          </a:p>
        </p:txBody>
      </p:sp>
      <p:pic>
        <p:nvPicPr>
          <p:cNvPr id="4" name="Рисунок 3">
            <a:extLst>
              <a:ext uri="{FF2B5EF4-FFF2-40B4-BE49-F238E27FC236}">
                <a16:creationId xmlns:a16="http://schemas.microsoft.com/office/drawing/2014/main" id="{4A75DBEA-AEE0-4D64-A8DC-6E4545428B3E}"/>
              </a:ext>
            </a:extLst>
          </p:cNvPr>
          <p:cNvPicPr>
            <a:picLocks noChangeAspect="1"/>
          </p:cNvPicPr>
          <p:nvPr/>
        </p:nvPicPr>
        <p:blipFill>
          <a:blip r:embed="rId2"/>
          <a:stretch>
            <a:fillRect/>
          </a:stretch>
        </p:blipFill>
        <p:spPr>
          <a:xfrm>
            <a:off x="1418572" y="1609471"/>
            <a:ext cx="9354856" cy="3639058"/>
          </a:xfrm>
          <a:prstGeom prst="rect">
            <a:avLst/>
          </a:prstGeom>
        </p:spPr>
      </p:pic>
      <p:sp>
        <p:nvSpPr>
          <p:cNvPr id="6" name="TextBox 5">
            <a:extLst>
              <a:ext uri="{FF2B5EF4-FFF2-40B4-BE49-F238E27FC236}">
                <a16:creationId xmlns:a16="http://schemas.microsoft.com/office/drawing/2014/main" id="{B87AAFF5-507D-46DC-A311-4641185E192C}"/>
              </a:ext>
            </a:extLst>
          </p:cNvPr>
          <p:cNvSpPr txBox="1"/>
          <p:nvPr/>
        </p:nvSpPr>
        <p:spPr>
          <a:xfrm>
            <a:off x="983432" y="5433217"/>
            <a:ext cx="10657184" cy="1200329"/>
          </a:xfrm>
          <a:prstGeom prst="rect">
            <a:avLst/>
          </a:prstGeom>
          <a:noFill/>
        </p:spPr>
        <p:txBody>
          <a:bodyPr wrap="square">
            <a:spAutoFit/>
          </a:bodyPr>
          <a:lstStyle/>
          <a:p>
            <a:r>
              <a:rPr lang="ru-RU" dirty="0"/>
              <a:t>Двигательные симптомы наиболее очевидны в течение дня — это понятие, которое называют </a:t>
            </a:r>
            <a:r>
              <a:rPr lang="en-US" dirty="0"/>
              <a:t>"On time"</a:t>
            </a:r>
            <a:r>
              <a:rPr lang="ru-RU" dirty="0"/>
              <a:t> и </a:t>
            </a:r>
            <a:r>
              <a:rPr lang="en-US" dirty="0"/>
              <a:t>"Off time"</a:t>
            </a:r>
            <a:r>
              <a:rPr lang="ru-RU" dirty="0"/>
              <a:t>. Некоторые люди вначале будут принимать свои лекарства, и, может быть, сначала три раза в день, и они действительно не замечают большой разницы между утром и вечером. Лекарство помогает, уменьшается тремор, появляется возможность выполнять обычные дела.</a:t>
            </a:r>
          </a:p>
        </p:txBody>
      </p:sp>
      <p:sp>
        <p:nvSpPr>
          <p:cNvPr id="7" name="TextBox 6">
            <a:extLst>
              <a:ext uri="{FF2B5EF4-FFF2-40B4-BE49-F238E27FC236}">
                <a16:creationId xmlns:a16="http://schemas.microsoft.com/office/drawing/2014/main" id="{B029E67C-DCED-4CB9-9DA0-8560BF2480FC}"/>
              </a:ext>
            </a:extLst>
          </p:cNvPr>
          <p:cNvSpPr txBox="1"/>
          <p:nvPr/>
        </p:nvSpPr>
        <p:spPr>
          <a:xfrm rot="16200000">
            <a:off x="-153886" y="3107747"/>
            <a:ext cx="3456384" cy="461665"/>
          </a:xfrm>
          <a:prstGeom prst="rect">
            <a:avLst/>
          </a:prstGeom>
          <a:solidFill>
            <a:schemeClr val="bg1"/>
          </a:solidFill>
        </p:spPr>
        <p:txBody>
          <a:bodyPr wrap="square" rtlCol="0">
            <a:spAutoFit/>
          </a:bodyPr>
          <a:lstStyle/>
          <a:p>
            <a:pPr algn="ctr"/>
            <a:r>
              <a:rPr lang="ru-RU" sz="1200" dirty="0"/>
              <a:t>Количество лекарства попадающее в кровоток мг/мл</a:t>
            </a:r>
          </a:p>
        </p:txBody>
      </p:sp>
    </p:spTree>
    <p:extLst>
      <p:ext uri="{BB962C8B-B14F-4D97-AF65-F5344CB8AC3E}">
        <p14:creationId xmlns:p14="http://schemas.microsoft.com/office/powerpoint/2010/main" val="370588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DCA2B0-61CF-4082-9EBE-E98293358062}"/>
              </a:ext>
            </a:extLst>
          </p:cNvPr>
          <p:cNvSpPr>
            <a:spLocks noGrp="1"/>
          </p:cNvSpPr>
          <p:nvPr>
            <p:ph type="title"/>
          </p:nvPr>
        </p:nvSpPr>
        <p:spPr/>
        <p:txBody>
          <a:bodyPr/>
          <a:lstStyle/>
          <a:p>
            <a:r>
              <a:rPr lang="ru-RU" dirty="0"/>
              <a:t>ЧТО ТАКОЕ ГЛУБОКАЯ СТИМУЛЯЦИЯ МОЗГА (DBS)?</a:t>
            </a:r>
          </a:p>
        </p:txBody>
      </p:sp>
      <p:sp>
        <p:nvSpPr>
          <p:cNvPr id="6" name="TextBox 5">
            <a:extLst>
              <a:ext uri="{FF2B5EF4-FFF2-40B4-BE49-F238E27FC236}">
                <a16:creationId xmlns:a16="http://schemas.microsoft.com/office/drawing/2014/main" id="{D1FCC9D3-062C-4742-A5BB-1ACCF53660A8}"/>
              </a:ext>
            </a:extLst>
          </p:cNvPr>
          <p:cNvSpPr txBox="1"/>
          <p:nvPr/>
        </p:nvSpPr>
        <p:spPr>
          <a:xfrm>
            <a:off x="911424" y="1772816"/>
            <a:ext cx="10850300" cy="1477328"/>
          </a:xfrm>
          <a:prstGeom prst="rect">
            <a:avLst/>
          </a:prstGeom>
          <a:noFill/>
        </p:spPr>
        <p:txBody>
          <a:bodyPr wrap="square">
            <a:spAutoFit/>
          </a:bodyPr>
          <a:lstStyle/>
          <a:p>
            <a:r>
              <a:rPr lang="ru-RU" dirty="0"/>
              <a:t>• DBS — это терапия, в которой используются электроды, помещенные глубоко в мозг, для доставки электрических импульсов в структуры мозга с целью улучшения симптомов БП.</a:t>
            </a:r>
          </a:p>
          <a:p>
            <a:endParaRPr lang="ru-RU" dirty="0"/>
          </a:p>
          <a:p>
            <a:r>
              <a:rPr lang="ru-RU" dirty="0"/>
              <a:t>• Электрод (также называемый «отведением») подключается к имплантируемому генератору импульсов (IPG, также называемому «батарейкой») в грудной клетке, который программируется врачом.</a:t>
            </a:r>
          </a:p>
        </p:txBody>
      </p:sp>
      <p:pic>
        <p:nvPicPr>
          <p:cNvPr id="8" name="Рисунок 7">
            <a:extLst>
              <a:ext uri="{FF2B5EF4-FFF2-40B4-BE49-F238E27FC236}">
                <a16:creationId xmlns:a16="http://schemas.microsoft.com/office/drawing/2014/main" id="{E69D48F9-45A5-4402-811B-6A2FEA90E25A}"/>
              </a:ext>
            </a:extLst>
          </p:cNvPr>
          <p:cNvPicPr>
            <a:picLocks noChangeAspect="1"/>
          </p:cNvPicPr>
          <p:nvPr/>
        </p:nvPicPr>
        <p:blipFill>
          <a:blip r:embed="rId2"/>
          <a:stretch>
            <a:fillRect/>
          </a:stretch>
        </p:blipFill>
        <p:spPr>
          <a:xfrm>
            <a:off x="1475351" y="3429000"/>
            <a:ext cx="9325953" cy="3249314"/>
          </a:xfrm>
          <a:prstGeom prst="rect">
            <a:avLst/>
          </a:prstGeom>
        </p:spPr>
      </p:pic>
    </p:spTree>
    <p:extLst>
      <p:ext uri="{BB962C8B-B14F-4D97-AF65-F5344CB8AC3E}">
        <p14:creationId xmlns:p14="http://schemas.microsoft.com/office/powerpoint/2010/main" val="11471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381085-5BD6-4851-BBB2-1D968110FD74}"/>
              </a:ext>
            </a:extLst>
          </p:cNvPr>
          <p:cNvSpPr>
            <a:spLocks noGrp="1"/>
          </p:cNvSpPr>
          <p:nvPr>
            <p:ph type="title"/>
          </p:nvPr>
        </p:nvSpPr>
        <p:spPr/>
        <p:txBody>
          <a:bodyPr/>
          <a:lstStyle/>
          <a:p>
            <a:r>
              <a:rPr lang="ru-RU" dirty="0"/>
              <a:t>ИСТОРИЧЕСКИЕ ИННОВАЦИИ В НЕЙРОМОДУЛЯЦИИ-DBS, ДОСТУПНЫЕ ПАЦИЕНТАМ ЗА ПОСЛЕДНИЕ ~25 ЛЕТ</a:t>
            </a:r>
          </a:p>
        </p:txBody>
      </p:sp>
      <p:sp>
        <p:nvSpPr>
          <p:cNvPr id="4" name="TextBox 3">
            <a:extLst>
              <a:ext uri="{FF2B5EF4-FFF2-40B4-BE49-F238E27FC236}">
                <a16:creationId xmlns:a16="http://schemas.microsoft.com/office/drawing/2014/main" id="{A70AD9EE-FCE4-44EB-994B-4AD04F473654}"/>
              </a:ext>
            </a:extLst>
          </p:cNvPr>
          <p:cNvSpPr txBox="1"/>
          <p:nvPr/>
        </p:nvSpPr>
        <p:spPr>
          <a:xfrm>
            <a:off x="695400" y="1786850"/>
            <a:ext cx="9565704" cy="2031325"/>
          </a:xfrm>
          <a:prstGeom prst="rect">
            <a:avLst/>
          </a:prstGeom>
          <a:noFill/>
        </p:spPr>
        <p:txBody>
          <a:bodyPr wrap="square">
            <a:spAutoFit/>
          </a:bodyPr>
          <a:lstStyle/>
          <a:p>
            <a:pPr marL="285750" indent="-285750">
              <a:buFont typeface="Arial" panose="020B0604020202020204" pitchFamily="34" charset="0"/>
              <a:buChar char="•"/>
            </a:pPr>
            <a:r>
              <a:rPr lang="ru-RU" dirty="0"/>
              <a:t>1997 FDA одобрено для лечения тремора, связанного с болезнью Паркинсона* (</a:t>
            </a:r>
            <a:r>
              <a:rPr lang="ru-RU" dirty="0" err="1"/>
              <a:t>Medtronic</a:t>
            </a:r>
            <a:r>
              <a:rPr lang="ru-RU" dirty="0"/>
              <a:t>).</a:t>
            </a:r>
          </a:p>
          <a:p>
            <a:pPr marL="285750" indent="-285750">
              <a:buFont typeface="Arial" panose="020B0604020202020204" pitchFamily="34" charset="0"/>
              <a:buChar char="•"/>
            </a:pPr>
            <a:r>
              <a:rPr lang="ru-RU" dirty="0"/>
              <a:t>2002 г. FDA одобрено для лечения симптомов прогрессирующей болезни Паркинсона (</a:t>
            </a:r>
            <a:r>
              <a:rPr lang="ru-RU" dirty="0" err="1"/>
              <a:t>Medtronic</a:t>
            </a:r>
            <a:r>
              <a:rPr lang="ru-RU" dirty="0"/>
              <a:t>)</a:t>
            </a:r>
          </a:p>
          <a:p>
            <a:pPr marL="285750" indent="-285750">
              <a:buFont typeface="Arial" panose="020B0604020202020204" pitchFamily="34" charset="0"/>
              <a:buChar char="•"/>
            </a:pPr>
            <a:r>
              <a:rPr lang="ru-RU" dirty="0"/>
              <a:t>2016 FDA одобрило ПД на срок не менее 4 лет.</a:t>
            </a:r>
          </a:p>
          <a:p>
            <a:pPr marL="285750" indent="-285750">
              <a:buFont typeface="Arial" panose="020B0604020202020204" pitchFamily="34" charset="0"/>
              <a:buChar char="•"/>
            </a:pPr>
            <a:r>
              <a:rPr lang="ru-RU" dirty="0"/>
              <a:t>2016 </a:t>
            </a:r>
            <a:r>
              <a:rPr lang="ru-RU" dirty="0" err="1"/>
              <a:t>Directional</a:t>
            </a:r>
            <a:r>
              <a:rPr lang="ru-RU" dirty="0"/>
              <a:t> DBS — одобрено FDA (</a:t>
            </a:r>
            <a:r>
              <a:rPr lang="ru-RU" dirty="0" err="1"/>
              <a:t>Abbott</a:t>
            </a:r>
            <a:r>
              <a:rPr lang="ru-RU" dirty="0"/>
              <a:t>, Boston </a:t>
            </a:r>
            <a:r>
              <a:rPr lang="ru-RU" dirty="0" err="1"/>
              <a:t>Sci</a:t>
            </a:r>
            <a:r>
              <a:rPr lang="ru-RU" dirty="0"/>
              <a:t>)</a:t>
            </a:r>
          </a:p>
          <a:p>
            <a:pPr marL="285750" indent="-285750">
              <a:buFont typeface="Arial" panose="020B0604020202020204" pitchFamily="34" charset="0"/>
              <a:buChar char="•"/>
            </a:pPr>
            <a:r>
              <a:rPr lang="ru-RU" dirty="0"/>
              <a:t>2020 </a:t>
            </a:r>
            <a:r>
              <a:rPr lang="ru-RU" dirty="0" err="1"/>
              <a:t>Sensing</a:t>
            </a:r>
            <a:r>
              <a:rPr lang="ru-RU" dirty="0"/>
              <a:t> DBS — одобрено FDA (</a:t>
            </a:r>
            <a:r>
              <a:rPr lang="ru-RU" dirty="0" err="1"/>
              <a:t>Medtronic</a:t>
            </a:r>
            <a:r>
              <a:rPr lang="ru-RU" dirty="0"/>
              <a:t>)</a:t>
            </a:r>
          </a:p>
        </p:txBody>
      </p:sp>
      <p:pic>
        <p:nvPicPr>
          <p:cNvPr id="6" name="Рисунок 5">
            <a:extLst>
              <a:ext uri="{FF2B5EF4-FFF2-40B4-BE49-F238E27FC236}">
                <a16:creationId xmlns:a16="http://schemas.microsoft.com/office/drawing/2014/main" id="{0AD8755A-9073-48FB-B56D-C4622FFB61D7}"/>
              </a:ext>
            </a:extLst>
          </p:cNvPr>
          <p:cNvPicPr>
            <a:picLocks noChangeAspect="1"/>
          </p:cNvPicPr>
          <p:nvPr/>
        </p:nvPicPr>
        <p:blipFill>
          <a:blip r:embed="rId2"/>
          <a:stretch>
            <a:fillRect/>
          </a:stretch>
        </p:blipFill>
        <p:spPr>
          <a:xfrm>
            <a:off x="1784826" y="3933057"/>
            <a:ext cx="8106324" cy="2645520"/>
          </a:xfrm>
          <a:prstGeom prst="rect">
            <a:avLst/>
          </a:prstGeom>
        </p:spPr>
      </p:pic>
    </p:spTree>
    <p:extLst>
      <p:ext uri="{BB962C8B-B14F-4D97-AF65-F5344CB8AC3E}">
        <p14:creationId xmlns:p14="http://schemas.microsoft.com/office/powerpoint/2010/main" val="234250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19D1A1-83B8-49C7-99B4-AEA52E0350DE}"/>
              </a:ext>
            </a:extLst>
          </p:cNvPr>
          <p:cNvSpPr>
            <a:spLocks noGrp="1"/>
          </p:cNvSpPr>
          <p:nvPr>
            <p:ph type="title"/>
          </p:nvPr>
        </p:nvSpPr>
        <p:spPr/>
        <p:txBody>
          <a:bodyPr/>
          <a:lstStyle/>
          <a:p>
            <a:r>
              <a:rPr lang="ru-RU" dirty="0"/>
              <a:t>ЗАЧЕМ НАМ НУЖНЫ БОЛЬШЕ ПЕРЕДОВЫХ ТЕХНОЛОГИЙ DBS?</a:t>
            </a:r>
          </a:p>
        </p:txBody>
      </p:sp>
      <p:sp>
        <p:nvSpPr>
          <p:cNvPr id="4" name="TextBox 3">
            <a:extLst>
              <a:ext uri="{FF2B5EF4-FFF2-40B4-BE49-F238E27FC236}">
                <a16:creationId xmlns:a16="http://schemas.microsoft.com/office/drawing/2014/main" id="{10DA585F-099D-4335-A938-68C4D216111C}"/>
              </a:ext>
            </a:extLst>
          </p:cNvPr>
          <p:cNvSpPr txBox="1"/>
          <p:nvPr/>
        </p:nvSpPr>
        <p:spPr>
          <a:xfrm>
            <a:off x="767408" y="1556792"/>
            <a:ext cx="9649072" cy="1477328"/>
          </a:xfrm>
          <a:prstGeom prst="rect">
            <a:avLst/>
          </a:prstGeom>
          <a:noFill/>
        </p:spPr>
        <p:txBody>
          <a:bodyPr wrap="square">
            <a:spAutoFit/>
          </a:bodyPr>
          <a:lstStyle/>
          <a:p>
            <a:pPr marL="342900" indent="-342900">
              <a:buAutoNum type="arabicPeriod"/>
            </a:pPr>
            <a:r>
              <a:rPr lang="ru-RU" dirty="0"/>
              <a:t>Точность важна для клинического успеха!</a:t>
            </a:r>
          </a:p>
          <a:p>
            <a:r>
              <a:rPr lang="ru-RU" dirty="0"/>
              <a:t>2. Некоторым пациентам нужны удобные способы мониторинга терапии.</a:t>
            </a:r>
          </a:p>
          <a:p>
            <a:r>
              <a:rPr lang="ru-RU" dirty="0"/>
              <a:t>3. Батареек хватает на несколько лет, после чего требуется хирургическая замена.</a:t>
            </a:r>
          </a:p>
          <a:p>
            <a:r>
              <a:rPr lang="ru-RU" dirty="0"/>
              <a:t>4. Программирование сложное, и может потребоваться несколько попыток для достижения оптимального контроля над симптомами.</a:t>
            </a:r>
          </a:p>
        </p:txBody>
      </p:sp>
      <p:pic>
        <p:nvPicPr>
          <p:cNvPr id="6" name="Рисунок 5">
            <a:extLst>
              <a:ext uri="{FF2B5EF4-FFF2-40B4-BE49-F238E27FC236}">
                <a16:creationId xmlns:a16="http://schemas.microsoft.com/office/drawing/2014/main" id="{964B9BF5-166F-4ABD-9E5B-65C566C23261}"/>
              </a:ext>
            </a:extLst>
          </p:cNvPr>
          <p:cNvPicPr>
            <a:picLocks noChangeAspect="1"/>
          </p:cNvPicPr>
          <p:nvPr/>
        </p:nvPicPr>
        <p:blipFill>
          <a:blip r:embed="rId2"/>
          <a:stretch>
            <a:fillRect/>
          </a:stretch>
        </p:blipFill>
        <p:spPr>
          <a:xfrm>
            <a:off x="551384" y="3195933"/>
            <a:ext cx="6468378" cy="3562847"/>
          </a:xfrm>
          <a:prstGeom prst="rect">
            <a:avLst/>
          </a:prstGeom>
        </p:spPr>
      </p:pic>
      <p:sp>
        <p:nvSpPr>
          <p:cNvPr id="8" name="TextBox 7">
            <a:extLst>
              <a:ext uri="{FF2B5EF4-FFF2-40B4-BE49-F238E27FC236}">
                <a16:creationId xmlns:a16="http://schemas.microsoft.com/office/drawing/2014/main" id="{A322DD6C-6258-4D40-84FC-540F84F6FFE0}"/>
              </a:ext>
            </a:extLst>
          </p:cNvPr>
          <p:cNvSpPr txBox="1"/>
          <p:nvPr/>
        </p:nvSpPr>
        <p:spPr>
          <a:xfrm>
            <a:off x="4727848" y="3645024"/>
            <a:ext cx="6097772" cy="646331"/>
          </a:xfrm>
          <a:prstGeom prst="rect">
            <a:avLst/>
          </a:prstGeom>
          <a:solidFill>
            <a:schemeClr val="bg1"/>
          </a:solidFill>
          <a:ln>
            <a:solidFill>
              <a:schemeClr val="tx1"/>
            </a:solidFill>
          </a:ln>
        </p:spPr>
        <p:txBody>
          <a:bodyPr wrap="square">
            <a:spAutoFit/>
          </a:bodyPr>
          <a:lstStyle/>
          <a:p>
            <a:r>
              <a:rPr lang="ru-RU" dirty="0"/>
              <a:t>DBS изменяет электрические цепи, которые контролируют неврологическую функцию.</a:t>
            </a:r>
          </a:p>
        </p:txBody>
      </p:sp>
    </p:spTree>
    <p:extLst>
      <p:ext uri="{BB962C8B-B14F-4D97-AF65-F5344CB8AC3E}">
        <p14:creationId xmlns:p14="http://schemas.microsoft.com/office/powerpoint/2010/main" val="136075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769D17-A0FC-44A0-830C-5B1FC3515317}"/>
              </a:ext>
            </a:extLst>
          </p:cNvPr>
          <p:cNvSpPr>
            <a:spLocks noGrp="1"/>
          </p:cNvSpPr>
          <p:nvPr>
            <p:ph type="title"/>
          </p:nvPr>
        </p:nvSpPr>
        <p:spPr/>
        <p:txBody>
          <a:bodyPr/>
          <a:lstStyle/>
          <a:p>
            <a:r>
              <a:rPr lang="ru-RU" dirty="0"/>
              <a:t>ЭФФЕКТЫ ГЛУБОКОЙ СТИМУЛЯЦИИ МОЗГА: ХОРОШИЕ И ПЛОХИЕ, НО РЕГУЛИРУЕМЫЕ</a:t>
            </a:r>
          </a:p>
        </p:txBody>
      </p:sp>
      <p:sp>
        <p:nvSpPr>
          <p:cNvPr id="4" name="TextBox 3">
            <a:extLst>
              <a:ext uri="{FF2B5EF4-FFF2-40B4-BE49-F238E27FC236}">
                <a16:creationId xmlns:a16="http://schemas.microsoft.com/office/drawing/2014/main" id="{1E1B1556-305F-42FE-ABA5-221EF90069EF}"/>
              </a:ext>
            </a:extLst>
          </p:cNvPr>
          <p:cNvSpPr txBox="1"/>
          <p:nvPr/>
        </p:nvSpPr>
        <p:spPr>
          <a:xfrm>
            <a:off x="2711624" y="2348880"/>
            <a:ext cx="6097772" cy="2862322"/>
          </a:xfrm>
          <a:prstGeom prst="rect">
            <a:avLst/>
          </a:prstGeom>
          <a:noFill/>
        </p:spPr>
        <p:txBody>
          <a:bodyPr wrap="square">
            <a:spAutoFit/>
          </a:bodyPr>
          <a:lstStyle/>
          <a:p>
            <a:pPr marL="285750" indent="-285750">
              <a:buFont typeface="Arial" panose="020B0604020202020204" pitchFamily="34" charset="0"/>
              <a:buChar char="•"/>
            </a:pPr>
            <a:r>
              <a:rPr lang="ru-RU" dirty="0"/>
              <a:t>Положительные преимущества:</a:t>
            </a:r>
          </a:p>
          <a:p>
            <a:pPr marL="742950" lvl="1" indent="-285750">
              <a:buFont typeface="Arial" panose="020B0604020202020204" pitchFamily="34" charset="0"/>
              <a:buChar char="•"/>
            </a:pPr>
            <a:r>
              <a:rPr lang="ru-RU" dirty="0"/>
              <a:t>Тремор и скованность в «нерабочее время»</a:t>
            </a:r>
          </a:p>
          <a:p>
            <a:pPr marL="742950" lvl="1" indent="-285750">
              <a:buFont typeface="Arial" panose="020B0604020202020204" pitchFamily="34" charset="0"/>
              <a:buChar char="•"/>
            </a:pPr>
            <a:r>
              <a:rPr lang="ru-RU" dirty="0"/>
              <a:t>Улучшена медлительность в «нерабочее время»</a:t>
            </a:r>
          </a:p>
          <a:p>
            <a:pPr marL="742950" lvl="1" indent="-285750">
              <a:buFont typeface="Arial" panose="020B0604020202020204" pitchFamily="34" charset="0"/>
              <a:buChar char="•"/>
            </a:pPr>
            <a:r>
              <a:rPr lang="ru-RU" dirty="0"/>
              <a:t>Дискинезии/дистония менее тяжелой степени*</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Побочные эффекты стимуляции:</a:t>
            </a:r>
          </a:p>
          <a:p>
            <a:pPr marL="742950" lvl="1" indent="-285750">
              <a:buFont typeface="Arial" panose="020B0604020202020204" pitchFamily="34" charset="0"/>
              <a:buChar char="•"/>
            </a:pPr>
            <a:r>
              <a:rPr lang="ru-RU" dirty="0"/>
              <a:t>Потягивание мышц (обычно лица)</a:t>
            </a:r>
          </a:p>
          <a:p>
            <a:pPr marL="742950" lvl="1" indent="-285750">
              <a:buFont typeface="Arial" panose="020B0604020202020204" pitchFamily="34" charset="0"/>
              <a:buChar char="•"/>
            </a:pPr>
            <a:r>
              <a:rPr lang="ru-RU" dirty="0"/>
              <a:t>Невнятная речь</a:t>
            </a:r>
          </a:p>
          <a:p>
            <a:pPr marL="742950" lvl="1" indent="-285750">
              <a:buFont typeface="Arial" panose="020B0604020202020204" pitchFamily="34" charset="0"/>
              <a:buChar char="•"/>
            </a:pPr>
            <a:r>
              <a:rPr lang="ru-RU" dirty="0"/>
              <a:t>Покалывание</a:t>
            </a:r>
          </a:p>
          <a:p>
            <a:pPr marL="742950" lvl="1" indent="-285750">
              <a:buFont typeface="Arial" panose="020B0604020202020204" pitchFamily="34" charset="0"/>
              <a:buChar char="•"/>
            </a:pPr>
            <a:r>
              <a:rPr lang="ru-RU" dirty="0"/>
              <a:t>Повышенная дискинезия*</a:t>
            </a:r>
          </a:p>
        </p:txBody>
      </p:sp>
    </p:spTree>
    <p:extLst>
      <p:ext uri="{BB962C8B-B14F-4D97-AF65-F5344CB8AC3E}">
        <p14:creationId xmlns:p14="http://schemas.microsoft.com/office/powerpoint/2010/main" val="241874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6004FB-7CA6-4D8E-857E-372EC554C5E1}"/>
              </a:ext>
            </a:extLst>
          </p:cNvPr>
          <p:cNvSpPr>
            <a:spLocks noGrp="1"/>
          </p:cNvSpPr>
          <p:nvPr>
            <p:ph type="title"/>
          </p:nvPr>
        </p:nvSpPr>
        <p:spPr/>
        <p:txBody>
          <a:bodyPr/>
          <a:lstStyle/>
          <a:p>
            <a:r>
              <a:rPr lang="en-US" dirty="0"/>
              <a:t>DIW</a:t>
            </a:r>
            <a:endParaRPr lang="ru-RU" dirty="0"/>
          </a:p>
        </p:txBody>
      </p:sp>
      <p:sp>
        <p:nvSpPr>
          <p:cNvPr id="8" name="TextBox 7">
            <a:extLst>
              <a:ext uri="{FF2B5EF4-FFF2-40B4-BE49-F238E27FC236}">
                <a16:creationId xmlns:a16="http://schemas.microsoft.com/office/drawing/2014/main" id="{B3EED8D3-236F-48FF-8BDD-BA56EDC9D8C0}"/>
              </a:ext>
            </a:extLst>
          </p:cNvPr>
          <p:cNvSpPr txBox="1"/>
          <p:nvPr/>
        </p:nvSpPr>
        <p:spPr>
          <a:xfrm>
            <a:off x="1656119" y="3140968"/>
            <a:ext cx="8879762" cy="2031325"/>
          </a:xfrm>
          <a:prstGeom prst="rect">
            <a:avLst/>
          </a:prstGeom>
          <a:noFill/>
        </p:spPr>
        <p:txBody>
          <a:bodyPr wrap="square">
            <a:spAutoFit/>
          </a:bodyPr>
          <a:lstStyle/>
          <a:p>
            <a:r>
              <a:rPr lang="ru-RU" dirty="0"/>
              <a:t>Способность DIW изготавливать конструкции из нескольких материалов является значительным преимуществом перед методами печати с полимеризацией в ванне. Он также может работать с более широким спектром материалов, чем системы на основе ванны. Используя пневматическую или механическую печатающую головку с цифровым управлением, биочернила можно выдавливать через сопло, чтобы укладывать их слой за слоем, подвергая определенному процессу сшивания для получения структурной целостности. </a:t>
            </a:r>
            <a:r>
              <a:rPr lang="en-US" dirty="0"/>
              <a:t>[</a:t>
            </a:r>
            <a:r>
              <a:rPr lang="ru-RU" dirty="0"/>
              <a:t>26,27</a:t>
            </a:r>
            <a:r>
              <a:rPr lang="en-US" dirty="0"/>
              <a:t>]</a:t>
            </a:r>
            <a:r>
              <a:rPr lang="ru-RU" dirty="0"/>
              <a:t> </a:t>
            </a:r>
          </a:p>
        </p:txBody>
      </p:sp>
    </p:spTree>
    <p:extLst>
      <p:ext uri="{BB962C8B-B14F-4D97-AF65-F5344CB8AC3E}">
        <p14:creationId xmlns:p14="http://schemas.microsoft.com/office/powerpoint/2010/main" val="67992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F9E8BE-0807-4A27-98B0-3E0FE8F6AF05}"/>
              </a:ext>
            </a:extLst>
          </p:cNvPr>
          <p:cNvSpPr>
            <a:spLocks noGrp="1"/>
          </p:cNvSpPr>
          <p:nvPr>
            <p:ph type="title"/>
          </p:nvPr>
        </p:nvSpPr>
        <p:spPr/>
        <p:txBody>
          <a:bodyPr/>
          <a:lstStyle/>
          <a:p>
            <a:r>
              <a:rPr lang="ru-RU" dirty="0"/>
              <a:t>ИННОВАЦИЯ № 1: НАПРАВЛЕННАЯ СТИМУЛЯЦИЯ ПРИВОДИТ К АДАПТАЦИИ</a:t>
            </a:r>
          </a:p>
        </p:txBody>
      </p:sp>
      <p:sp>
        <p:nvSpPr>
          <p:cNvPr id="4" name="TextBox 3">
            <a:extLst>
              <a:ext uri="{FF2B5EF4-FFF2-40B4-BE49-F238E27FC236}">
                <a16:creationId xmlns:a16="http://schemas.microsoft.com/office/drawing/2014/main" id="{159A4267-BA70-4F44-AD8F-E54988C8D7A0}"/>
              </a:ext>
            </a:extLst>
          </p:cNvPr>
          <p:cNvSpPr txBox="1"/>
          <p:nvPr/>
        </p:nvSpPr>
        <p:spPr>
          <a:xfrm>
            <a:off x="479376" y="1844824"/>
            <a:ext cx="8663738" cy="1477328"/>
          </a:xfrm>
          <a:prstGeom prst="rect">
            <a:avLst/>
          </a:prstGeom>
          <a:noFill/>
        </p:spPr>
        <p:txBody>
          <a:bodyPr wrap="square">
            <a:spAutoFit/>
          </a:bodyPr>
          <a:lstStyle/>
          <a:p>
            <a:pPr marL="285750" indent="-285750">
              <a:buFont typeface="Arial" panose="020B0604020202020204" pitchFamily="34" charset="0"/>
              <a:buChar char="•"/>
            </a:pPr>
            <a:r>
              <a:rPr lang="ru-RU" dirty="0"/>
              <a:t>утверждена в 2016</a:t>
            </a:r>
          </a:p>
          <a:p>
            <a:pPr marL="285750" indent="-285750">
              <a:buFont typeface="Arial" panose="020B0604020202020204" pitchFamily="34" charset="0"/>
              <a:buChar char="•"/>
            </a:pPr>
            <a:r>
              <a:rPr lang="ru-RU" dirty="0"/>
              <a:t>4 контакта вместо 8 на электроде (8 мест для программирования)</a:t>
            </a:r>
          </a:p>
          <a:p>
            <a:pPr marL="285750" indent="-285750">
              <a:buFont typeface="Arial" panose="020B0604020202020204" pitchFamily="34" charset="0"/>
              <a:buChar char="•"/>
            </a:pPr>
            <a:r>
              <a:rPr lang="ru-RU" dirty="0"/>
              <a:t>всенаправленная и направленная стимуляция дают несколько вариантов</a:t>
            </a:r>
          </a:p>
          <a:p>
            <a:endParaRPr lang="ru-RU" dirty="0"/>
          </a:p>
          <a:p>
            <a:r>
              <a:rPr lang="ru-RU" dirty="0"/>
              <a:t>    всенаправленный                                                    направленный</a:t>
            </a:r>
          </a:p>
        </p:txBody>
      </p:sp>
      <p:pic>
        <p:nvPicPr>
          <p:cNvPr id="6" name="Рисунок 5">
            <a:extLst>
              <a:ext uri="{FF2B5EF4-FFF2-40B4-BE49-F238E27FC236}">
                <a16:creationId xmlns:a16="http://schemas.microsoft.com/office/drawing/2014/main" id="{A20E6B63-B7A2-41C4-8903-E52A86991FA9}"/>
              </a:ext>
            </a:extLst>
          </p:cNvPr>
          <p:cNvPicPr>
            <a:picLocks noChangeAspect="1"/>
          </p:cNvPicPr>
          <p:nvPr/>
        </p:nvPicPr>
        <p:blipFill>
          <a:blip r:embed="rId2"/>
          <a:stretch>
            <a:fillRect/>
          </a:stretch>
        </p:blipFill>
        <p:spPr>
          <a:xfrm>
            <a:off x="1066800" y="3322152"/>
            <a:ext cx="6336704" cy="3568240"/>
          </a:xfrm>
          <a:prstGeom prst="rect">
            <a:avLst/>
          </a:prstGeom>
        </p:spPr>
      </p:pic>
    </p:spTree>
    <p:extLst>
      <p:ext uri="{BB962C8B-B14F-4D97-AF65-F5344CB8AC3E}">
        <p14:creationId xmlns:p14="http://schemas.microsoft.com/office/powerpoint/2010/main" val="56726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ADEBCB-C711-4471-96F6-C0C33D6A999E}"/>
              </a:ext>
            </a:extLst>
          </p:cNvPr>
          <p:cNvSpPr>
            <a:spLocks noGrp="1"/>
          </p:cNvSpPr>
          <p:nvPr>
            <p:ph type="title"/>
          </p:nvPr>
        </p:nvSpPr>
        <p:spPr/>
        <p:txBody>
          <a:bodyPr/>
          <a:lstStyle/>
          <a:p>
            <a:r>
              <a:rPr lang="ru-RU" dirty="0"/>
              <a:t>ИННОВАЦИЯ №2: БОЛЕЕ ДРУЖЕСТВЕННЫЕ ПОЛЬЗОВАТЕЛЬСКИЕ ИНТЕРФЕЙСЫ</a:t>
            </a:r>
          </a:p>
        </p:txBody>
      </p:sp>
      <p:pic>
        <p:nvPicPr>
          <p:cNvPr id="4" name="Рисунок 3">
            <a:extLst>
              <a:ext uri="{FF2B5EF4-FFF2-40B4-BE49-F238E27FC236}">
                <a16:creationId xmlns:a16="http://schemas.microsoft.com/office/drawing/2014/main" id="{3BD01C2A-3BA6-4E85-A268-3868B9FADE3A}"/>
              </a:ext>
            </a:extLst>
          </p:cNvPr>
          <p:cNvPicPr>
            <a:picLocks noChangeAspect="1"/>
          </p:cNvPicPr>
          <p:nvPr/>
        </p:nvPicPr>
        <p:blipFill>
          <a:blip r:embed="rId2"/>
          <a:stretch>
            <a:fillRect/>
          </a:stretch>
        </p:blipFill>
        <p:spPr>
          <a:xfrm>
            <a:off x="1415480" y="1699236"/>
            <a:ext cx="8856984" cy="5054667"/>
          </a:xfrm>
          <a:prstGeom prst="rect">
            <a:avLst/>
          </a:prstGeom>
        </p:spPr>
      </p:pic>
    </p:spTree>
    <p:extLst>
      <p:ext uri="{BB962C8B-B14F-4D97-AF65-F5344CB8AC3E}">
        <p14:creationId xmlns:p14="http://schemas.microsoft.com/office/powerpoint/2010/main" val="16675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ADEBCB-C711-4471-96F6-C0C33D6A999E}"/>
              </a:ext>
            </a:extLst>
          </p:cNvPr>
          <p:cNvSpPr>
            <a:spLocks noGrp="1"/>
          </p:cNvSpPr>
          <p:nvPr>
            <p:ph type="title"/>
          </p:nvPr>
        </p:nvSpPr>
        <p:spPr/>
        <p:txBody>
          <a:bodyPr/>
          <a:lstStyle/>
          <a:p>
            <a:r>
              <a:rPr lang="ru-RU" dirty="0"/>
              <a:t>ИННОВАЦИЯ №2: БОЛЕЕ ДРУЖЕСТВЕННЫЕ ПОЛЬЗОВАТЕЛЬСКИЕ ИНТЕРФЕЙСЫ</a:t>
            </a:r>
          </a:p>
        </p:txBody>
      </p:sp>
      <p:pic>
        <p:nvPicPr>
          <p:cNvPr id="6" name="Рисунок 5">
            <a:extLst>
              <a:ext uri="{FF2B5EF4-FFF2-40B4-BE49-F238E27FC236}">
                <a16:creationId xmlns:a16="http://schemas.microsoft.com/office/drawing/2014/main" id="{34F4B1AD-AA88-4AA5-9EE0-A49F5A1AA14F}"/>
              </a:ext>
            </a:extLst>
          </p:cNvPr>
          <p:cNvPicPr>
            <a:picLocks noChangeAspect="1"/>
          </p:cNvPicPr>
          <p:nvPr/>
        </p:nvPicPr>
        <p:blipFill>
          <a:blip r:embed="rId2"/>
          <a:stretch>
            <a:fillRect/>
          </a:stretch>
        </p:blipFill>
        <p:spPr>
          <a:xfrm>
            <a:off x="1066800" y="1772816"/>
            <a:ext cx="9392961" cy="4582164"/>
          </a:xfrm>
          <a:prstGeom prst="rect">
            <a:avLst/>
          </a:prstGeom>
        </p:spPr>
      </p:pic>
    </p:spTree>
    <p:extLst>
      <p:ext uri="{BB962C8B-B14F-4D97-AF65-F5344CB8AC3E}">
        <p14:creationId xmlns:p14="http://schemas.microsoft.com/office/powerpoint/2010/main" val="361653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E3C9F6-C035-4F02-8F7C-C882F495989A}"/>
              </a:ext>
            </a:extLst>
          </p:cNvPr>
          <p:cNvSpPr>
            <a:spLocks noGrp="1"/>
          </p:cNvSpPr>
          <p:nvPr>
            <p:ph type="title"/>
          </p:nvPr>
        </p:nvSpPr>
        <p:spPr/>
        <p:txBody>
          <a:bodyPr/>
          <a:lstStyle/>
          <a:p>
            <a:r>
              <a:rPr lang="ru-RU" dirty="0"/>
              <a:t>БАТАРЕИ DBS НЕОБХОДИМО ЗАМЕНЯТЬ ХИРУРГИЧЕСКИМ ОБРАЗОМ КАЖДЫЕ НЕСКОЛЬКО ЛЕТ</a:t>
            </a:r>
          </a:p>
        </p:txBody>
      </p:sp>
      <p:sp>
        <p:nvSpPr>
          <p:cNvPr id="4" name="TextBox 3">
            <a:extLst>
              <a:ext uri="{FF2B5EF4-FFF2-40B4-BE49-F238E27FC236}">
                <a16:creationId xmlns:a16="http://schemas.microsoft.com/office/drawing/2014/main" id="{E127A092-3D24-4C34-ACEA-DF311DA5A70B}"/>
              </a:ext>
            </a:extLst>
          </p:cNvPr>
          <p:cNvSpPr txBox="1"/>
          <p:nvPr/>
        </p:nvSpPr>
        <p:spPr>
          <a:xfrm>
            <a:off x="7896200" y="1628800"/>
            <a:ext cx="3986762" cy="4801314"/>
          </a:xfrm>
          <a:prstGeom prst="rect">
            <a:avLst/>
          </a:prstGeom>
          <a:noFill/>
        </p:spPr>
        <p:txBody>
          <a:bodyPr wrap="square">
            <a:spAutoFit/>
          </a:bodyPr>
          <a:lstStyle/>
          <a:p>
            <a:pPr marL="285750" indent="-285750">
              <a:buFont typeface="Arial" panose="020B0604020202020204" pitchFamily="34" charset="0"/>
              <a:buChar char="•"/>
            </a:pPr>
            <a:r>
              <a:rPr lang="ru-RU" dirty="0"/>
              <a:t>Средний срок службы </a:t>
            </a:r>
            <a:r>
              <a:rPr lang="en-US" dirty="0"/>
              <a:t>IPG</a:t>
            </a:r>
            <a:r>
              <a:rPr lang="ru-RU" dirty="0"/>
              <a:t>/батареи DBS составляет примерно 3–6 лет.</a:t>
            </a:r>
          </a:p>
          <a:p>
            <a:pPr marL="285750" indent="-285750">
              <a:buFont typeface="Arial" panose="020B0604020202020204" pitchFamily="34" charset="0"/>
              <a:buChar char="•"/>
            </a:pPr>
            <a:r>
              <a:rPr lang="ru-RU" dirty="0"/>
              <a:t>Для замены батареи требуется менее 1 часа амбулаторной операции под общей анестезией.</a:t>
            </a:r>
          </a:p>
          <a:p>
            <a:pPr marL="285750" indent="-285750">
              <a:buFont typeface="Arial" panose="020B0604020202020204" pitchFamily="34" charset="0"/>
              <a:buChar char="•"/>
            </a:pPr>
            <a:r>
              <a:rPr lang="ru-RU" dirty="0"/>
              <a:t>Заражение происходит примерно в 4-5% случаев.</a:t>
            </a:r>
          </a:p>
          <a:p>
            <a:pPr marL="285750" indent="-285750">
              <a:buFont typeface="Arial" panose="020B0604020202020204" pitchFamily="34" charset="0"/>
              <a:buChar char="•"/>
            </a:pPr>
            <a:r>
              <a:rPr lang="ru-RU" dirty="0"/>
              <a:t>Факторы, влияющие на то, как быстро потребуется замена батареи:</a:t>
            </a:r>
          </a:p>
          <a:p>
            <a:pPr marL="742950" lvl="1" indent="-285750">
              <a:buFont typeface="Arial" panose="020B0604020202020204" pitchFamily="34" charset="0"/>
              <a:buChar char="•"/>
            </a:pPr>
            <a:r>
              <a:rPr lang="ru-RU" dirty="0"/>
              <a:t>Анатомическая мишень (STN, </a:t>
            </a:r>
            <a:r>
              <a:rPr lang="ru-RU" dirty="0" err="1"/>
              <a:t>GPi</a:t>
            </a:r>
            <a:r>
              <a:rPr lang="ru-RU" dirty="0"/>
              <a:t>)</a:t>
            </a:r>
          </a:p>
          <a:p>
            <a:pPr marL="742950" lvl="1" indent="-285750">
              <a:buFont typeface="Arial" panose="020B0604020202020204" pitchFamily="34" charset="0"/>
              <a:buChar char="•"/>
            </a:pPr>
            <a:r>
              <a:rPr lang="ru-RU" dirty="0"/>
              <a:t>Сколько энергии используется для стимуляции</a:t>
            </a:r>
          </a:p>
          <a:p>
            <a:pPr marL="742950" lvl="1" indent="-285750">
              <a:buFont typeface="Arial" panose="020B0604020202020204" pitchFamily="34" charset="0"/>
              <a:buChar char="•"/>
            </a:pPr>
            <a:r>
              <a:rPr lang="ru-RU" dirty="0"/>
              <a:t>Является ли тремор особенно заметным</a:t>
            </a:r>
          </a:p>
        </p:txBody>
      </p:sp>
      <p:pic>
        <p:nvPicPr>
          <p:cNvPr id="6" name="Рисунок 5">
            <a:extLst>
              <a:ext uri="{FF2B5EF4-FFF2-40B4-BE49-F238E27FC236}">
                <a16:creationId xmlns:a16="http://schemas.microsoft.com/office/drawing/2014/main" id="{6D0D5150-9725-4942-B263-F7C44FB51A9F}"/>
              </a:ext>
            </a:extLst>
          </p:cNvPr>
          <p:cNvPicPr>
            <a:picLocks noChangeAspect="1"/>
          </p:cNvPicPr>
          <p:nvPr/>
        </p:nvPicPr>
        <p:blipFill>
          <a:blip r:embed="rId2"/>
          <a:stretch>
            <a:fillRect/>
          </a:stretch>
        </p:blipFill>
        <p:spPr>
          <a:xfrm>
            <a:off x="8898" y="2348880"/>
            <a:ext cx="7759083" cy="3082376"/>
          </a:xfrm>
          <a:prstGeom prst="rect">
            <a:avLst/>
          </a:prstGeom>
        </p:spPr>
      </p:pic>
    </p:spTree>
    <p:extLst>
      <p:ext uri="{BB962C8B-B14F-4D97-AF65-F5344CB8AC3E}">
        <p14:creationId xmlns:p14="http://schemas.microsoft.com/office/powerpoint/2010/main" val="289530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514105-AA1D-4352-B629-C8DA547FC527}"/>
              </a:ext>
            </a:extLst>
          </p:cNvPr>
          <p:cNvSpPr>
            <a:spLocks noGrp="1"/>
          </p:cNvSpPr>
          <p:nvPr>
            <p:ph type="title"/>
          </p:nvPr>
        </p:nvSpPr>
        <p:spPr/>
        <p:txBody>
          <a:bodyPr/>
          <a:lstStyle/>
          <a:p>
            <a:r>
              <a:rPr lang="ru-RU" dirty="0"/>
              <a:t>ИННОВАЦИЯ №3: ЗАРЯЖАЕМЫЕ АККУМУЛЯТОРЫ</a:t>
            </a:r>
          </a:p>
        </p:txBody>
      </p:sp>
      <p:sp>
        <p:nvSpPr>
          <p:cNvPr id="6" name="TextBox 5">
            <a:extLst>
              <a:ext uri="{FF2B5EF4-FFF2-40B4-BE49-F238E27FC236}">
                <a16:creationId xmlns:a16="http://schemas.microsoft.com/office/drawing/2014/main" id="{FAE6DBC5-EF13-4403-A9E7-917D604A0156}"/>
              </a:ext>
            </a:extLst>
          </p:cNvPr>
          <p:cNvSpPr txBox="1"/>
          <p:nvPr/>
        </p:nvSpPr>
        <p:spPr>
          <a:xfrm>
            <a:off x="335360" y="1660192"/>
            <a:ext cx="10945216" cy="1754326"/>
          </a:xfrm>
          <a:prstGeom prst="rect">
            <a:avLst/>
          </a:prstGeom>
          <a:noFill/>
        </p:spPr>
        <p:txBody>
          <a:bodyPr wrap="square">
            <a:spAutoFit/>
          </a:bodyPr>
          <a:lstStyle/>
          <a:p>
            <a:pPr marL="285750" indent="-285750">
              <a:buFont typeface="Arial" panose="020B0604020202020204" pitchFamily="34" charset="0"/>
              <a:buChar char="•"/>
            </a:pPr>
            <a:r>
              <a:rPr lang="ru-RU" dirty="0"/>
              <a:t>Аккумуляторные модели могут работать более 15 лет.</a:t>
            </a:r>
          </a:p>
          <a:p>
            <a:pPr marL="285750" indent="-285750">
              <a:buFont typeface="Arial" panose="020B0604020202020204" pitchFamily="34" charset="0"/>
              <a:buChar char="•"/>
            </a:pPr>
            <a:r>
              <a:rPr lang="ru-RU" dirty="0"/>
              <a:t>Данных относительно мало, но в целом:</a:t>
            </a:r>
          </a:p>
          <a:p>
            <a:pPr marL="742950" lvl="1" indent="-285750">
              <a:buFont typeface="Arial" panose="020B0604020202020204" pitchFamily="34" charset="0"/>
              <a:buChar char="•"/>
            </a:pPr>
            <a:r>
              <a:rPr lang="ru-RU" dirty="0"/>
              <a:t>Пациенты, выбравшие его, кажутся довольными</a:t>
            </a:r>
          </a:p>
          <a:p>
            <a:pPr marL="742950" lvl="1" indent="-285750">
              <a:buFont typeface="Arial" panose="020B0604020202020204" pitchFamily="34" charset="0"/>
              <a:buChar char="•"/>
            </a:pPr>
            <a:r>
              <a:rPr lang="ru-RU" dirty="0"/>
              <a:t>Некоторые технические проблемы в прошлом приводили к неэффективной зарядке и времени, затрачиваемому на зарядку в неделю.</a:t>
            </a:r>
          </a:p>
          <a:p>
            <a:pPr marL="742950" lvl="1" indent="-285750">
              <a:buFont typeface="Arial" panose="020B0604020202020204" pitchFamily="34" charset="0"/>
              <a:buChar char="•"/>
            </a:pPr>
            <a:r>
              <a:rPr lang="ru-RU" dirty="0"/>
              <a:t>Люди с дистонией, как правило, находят это более удовлетворительным</a:t>
            </a:r>
          </a:p>
        </p:txBody>
      </p:sp>
      <p:pic>
        <p:nvPicPr>
          <p:cNvPr id="8" name="Рисунок 7">
            <a:extLst>
              <a:ext uri="{FF2B5EF4-FFF2-40B4-BE49-F238E27FC236}">
                <a16:creationId xmlns:a16="http://schemas.microsoft.com/office/drawing/2014/main" id="{B5B9B021-F7EC-43EC-94B7-11195ADE9D6D}"/>
              </a:ext>
            </a:extLst>
          </p:cNvPr>
          <p:cNvPicPr>
            <a:picLocks noChangeAspect="1"/>
          </p:cNvPicPr>
          <p:nvPr/>
        </p:nvPicPr>
        <p:blipFill>
          <a:blip r:embed="rId2"/>
          <a:stretch>
            <a:fillRect/>
          </a:stretch>
        </p:blipFill>
        <p:spPr>
          <a:xfrm>
            <a:off x="1559496" y="3447257"/>
            <a:ext cx="8353576" cy="3292565"/>
          </a:xfrm>
          <a:prstGeom prst="rect">
            <a:avLst/>
          </a:prstGeom>
        </p:spPr>
      </p:pic>
    </p:spTree>
    <p:extLst>
      <p:ext uri="{BB962C8B-B14F-4D97-AF65-F5344CB8AC3E}">
        <p14:creationId xmlns:p14="http://schemas.microsoft.com/office/powerpoint/2010/main" val="158469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A8A39C-C5B8-4EAF-8F7E-2FC25294390E}"/>
              </a:ext>
            </a:extLst>
          </p:cNvPr>
          <p:cNvSpPr>
            <a:spLocks noGrp="1"/>
          </p:cNvSpPr>
          <p:nvPr>
            <p:ph type="title"/>
          </p:nvPr>
        </p:nvSpPr>
        <p:spPr/>
        <p:txBody>
          <a:bodyPr/>
          <a:lstStyle/>
          <a:p>
            <a:r>
              <a:rPr lang="ru-RU" dirty="0"/>
              <a:t>ИННОВАЦИЯ № 4: ДАТЧИК DBS И ЗАМКНУТЫЙ КОНТУР DBS НА ГОРИЗОНТ</a:t>
            </a:r>
          </a:p>
        </p:txBody>
      </p:sp>
      <p:sp>
        <p:nvSpPr>
          <p:cNvPr id="4" name="TextBox 3">
            <a:extLst>
              <a:ext uri="{FF2B5EF4-FFF2-40B4-BE49-F238E27FC236}">
                <a16:creationId xmlns:a16="http://schemas.microsoft.com/office/drawing/2014/main" id="{642C9ECC-E710-4D16-9F41-43885E8E0D2F}"/>
              </a:ext>
            </a:extLst>
          </p:cNvPr>
          <p:cNvSpPr txBox="1"/>
          <p:nvPr/>
        </p:nvSpPr>
        <p:spPr>
          <a:xfrm>
            <a:off x="263352" y="1556792"/>
            <a:ext cx="11665296" cy="5355312"/>
          </a:xfrm>
          <a:prstGeom prst="rect">
            <a:avLst/>
          </a:prstGeom>
          <a:noFill/>
        </p:spPr>
        <p:txBody>
          <a:bodyPr wrap="square">
            <a:spAutoFit/>
          </a:bodyPr>
          <a:lstStyle/>
          <a:p>
            <a:r>
              <a:rPr lang="ru-RU" dirty="0"/>
              <a:t>Исследования продолжаются:</a:t>
            </a:r>
          </a:p>
          <a:p>
            <a:r>
              <a:rPr lang="ru-RU" dirty="0"/>
              <a:t>Прослушивание нескольких нейронов </a:t>
            </a:r>
            <a:r>
              <a:rPr lang="en-US" dirty="0"/>
              <a:t>            </a:t>
            </a:r>
            <a:r>
              <a:rPr lang="ru-RU" dirty="0"/>
              <a:t>Прослушивание тысяч нейронов </a:t>
            </a:r>
            <a:r>
              <a:rPr lang="en-US" dirty="0"/>
              <a:t>               </a:t>
            </a:r>
            <a:r>
              <a:rPr lang="ru-RU" dirty="0"/>
              <a:t>Движение человека</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ru-RU" dirty="0"/>
              <a:t>DBS с «замкнутым контуром» состоит из интерпретации активности нейронов вашего мозга и воздействия на эти сигналы, запуская стимуляцию, например кардиостимулятор или дефибриллятор.</a:t>
            </a:r>
          </a:p>
        </p:txBody>
      </p:sp>
      <p:pic>
        <p:nvPicPr>
          <p:cNvPr id="6" name="Рисунок 5">
            <a:extLst>
              <a:ext uri="{FF2B5EF4-FFF2-40B4-BE49-F238E27FC236}">
                <a16:creationId xmlns:a16="http://schemas.microsoft.com/office/drawing/2014/main" id="{4B89B8D0-B16A-42FE-926E-D09C29603243}"/>
              </a:ext>
            </a:extLst>
          </p:cNvPr>
          <p:cNvPicPr>
            <a:picLocks noChangeAspect="1"/>
          </p:cNvPicPr>
          <p:nvPr/>
        </p:nvPicPr>
        <p:blipFill>
          <a:blip r:embed="rId2"/>
          <a:stretch>
            <a:fillRect/>
          </a:stretch>
        </p:blipFill>
        <p:spPr>
          <a:xfrm>
            <a:off x="279585" y="2326236"/>
            <a:ext cx="11196311" cy="3816424"/>
          </a:xfrm>
          <a:prstGeom prst="rect">
            <a:avLst/>
          </a:prstGeom>
        </p:spPr>
      </p:pic>
    </p:spTree>
    <p:extLst>
      <p:ext uri="{BB962C8B-B14F-4D97-AF65-F5344CB8AC3E}">
        <p14:creationId xmlns:p14="http://schemas.microsoft.com/office/powerpoint/2010/main" val="205791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1626EC-DC13-4B60-9CA5-6BDC5240F933}"/>
              </a:ext>
            </a:extLst>
          </p:cNvPr>
          <p:cNvSpPr>
            <a:spLocks noGrp="1"/>
          </p:cNvSpPr>
          <p:nvPr>
            <p:ph type="title"/>
          </p:nvPr>
        </p:nvSpPr>
        <p:spPr/>
        <p:txBody>
          <a:bodyPr/>
          <a:lstStyle/>
          <a:p>
            <a:r>
              <a:rPr lang="ru-RU" dirty="0"/>
              <a:t>ИННОВАЦИЯ №4: «УДАЛЕННАЯ» ИЛИ ТЕЛЕМЕДИЦИНАПРОГРАММИРОВАНИЕ НА ГОРИЗОНТ</a:t>
            </a:r>
          </a:p>
        </p:txBody>
      </p:sp>
      <p:pic>
        <p:nvPicPr>
          <p:cNvPr id="4" name="Рисунок 3">
            <a:extLst>
              <a:ext uri="{FF2B5EF4-FFF2-40B4-BE49-F238E27FC236}">
                <a16:creationId xmlns:a16="http://schemas.microsoft.com/office/drawing/2014/main" id="{D359449B-4E76-416C-BBCA-66F6C0420411}"/>
              </a:ext>
            </a:extLst>
          </p:cNvPr>
          <p:cNvPicPr>
            <a:picLocks noChangeAspect="1"/>
          </p:cNvPicPr>
          <p:nvPr/>
        </p:nvPicPr>
        <p:blipFill>
          <a:blip r:embed="rId2"/>
          <a:stretch>
            <a:fillRect/>
          </a:stretch>
        </p:blipFill>
        <p:spPr>
          <a:xfrm>
            <a:off x="1066800" y="1844824"/>
            <a:ext cx="9516803" cy="2924583"/>
          </a:xfrm>
          <a:prstGeom prst="rect">
            <a:avLst/>
          </a:prstGeom>
        </p:spPr>
      </p:pic>
      <p:sp>
        <p:nvSpPr>
          <p:cNvPr id="6" name="TextBox 5">
            <a:extLst>
              <a:ext uri="{FF2B5EF4-FFF2-40B4-BE49-F238E27FC236}">
                <a16:creationId xmlns:a16="http://schemas.microsoft.com/office/drawing/2014/main" id="{288DEBB7-5AED-4A9F-9930-2EC31C654A2E}"/>
              </a:ext>
            </a:extLst>
          </p:cNvPr>
          <p:cNvSpPr txBox="1"/>
          <p:nvPr/>
        </p:nvSpPr>
        <p:spPr>
          <a:xfrm>
            <a:off x="224555" y="4801706"/>
            <a:ext cx="11742889" cy="2031325"/>
          </a:xfrm>
          <a:prstGeom prst="rect">
            <a:avLst/>
          </a:prstGeom>
          <a:noFill/>
        </p:spPr>
        <p:txBody>
          <a:bodyPr wrap="square">
            <a:spAutoFit/>
          </a:bodyPr>
          <a:lstStyle/>
          <a:p>
            <a:r>
              <a:rPr lang="ru-RU" dirty="0"/>
              <a:t>В настоящее время корректировка настроек DBS (выполняемая клиницистом) должна осуществляться при физическом присутствии клинициста (в клинике).</a:t>
            </a:r>
          </a:p>
          <a:p>
            <a:endParaRPr lang="en-US" dirty="0"/>
          </a:p>
          <a:p>
            <a:endParaRPr lang="en-US" dirty="0"/>
          </a:p>
          <a:p>
            <a:endParaRPr lang="ru-RU" dirty="0"/>
          </a:p>
          <a:p>
            <a:r>
              <a:rPr lang="ru-RU" dirty="0"/>
              <a:t>Продолжается работа над тем, чтобы сделать «удаленное» или телемедицинское программирование DBS более доступным в качестве опции.</a:t>
            </a:r>
          </a:p>
        </p:txBody>
      </p:sp>
      <p:sp>
        <p:nvSpPr>
          <p:cNvPr id="8" name="TextBox 7">
            <a:extLst>
              <a:ext uri="{FF2B5EF4-FFF2-40B4-BE49-F238E27FC236}">
                <a16:creationId xmlns:a16="http://schemas.microsoft.com/office/drawing/2014/main" id="{AF611AF8-BE39-46AB-B991-E3DA46FB3B24}"/>
              </a:ext>
            </a:extLst>
          </p:cNvPr>
          <p:cNvSpPr txBox="1"/>
          <p:nvPr/>
        </p:nvSpPr>
        <p:spPr>
          <a:xfrm>
            <a:off x="335360" y="1503979"/>
            <a:ext cx="6097772" cy="369332"/>
          </a:xfrm>
          <a:prstGeom prst="rect">
            <a:avLst/>
          </a:prstGeom>
          <a:noFill/>
        </p:spPr>
        <p:txBody>
          <a:bodyPr wrap="square">
            <a:spAutoFit/>
          </a:bodyPr>
          <a:lstStyle/>
          <a:p>
            <a:r>
              <a:rPr lang="ru-RU" dirty="0"/>
              <a:t>Опыт удаленного программирования DBS в Китае:</a:t>
            </a:r>
          </a:p>
        </p:txBody>
      </p:sp>
      <p:sp>
        <p:nvSpPr>
          <p:cNvPr id="9" name="Стрелка: вниз 8">
            <a:extLst>
              <a:ext uri="{FF2B5EF4-FFF2-40B4-BE49-F238E27FC236}">
                <a16:creationId xmlns:a16="http://schemas.microsoft.com/office/drawing/2014/main" id="{36CFDF09-5BB8-4A89-A337-3C1C4DF03E23}"/>
              </a:ext>
            </a:extLst>
          </p:cNvPr>
          <p:cNvSpPr/>
          <p:nvPr/>
        </p:nvSpPr>
        <p:spPr>
          <a:xfrm>
            <a:off x="5303912" y="5589240"/>
            <a:ext cx="144016"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1589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1671F7-A74D-450E-AFB6-EEF66CB97FA2}"/>
              </a:ext>
            </a:extLst>
          </p:cNvPr>
          <p:cNvSpPr>
            <a:spLocks noGrp="1"/>
          </p:cNvSpPr>
          <p:nvPr>
            <p:ph type="title"/>
          </p:nvPr>
        </p:nvSpPr>
        <p:spPr/>
        <p:txBody>
          <a:bodyPr/>
          <a:lstStyle/>
          <a:p>
            <a:r>
              <a:rPr lang="ru-RU" dirty="0"/>
              <a:t>Перепрограммирование кардиомиоцитов в состояние плода открывает потенциал для регенерации сердца.</a:t>
            </a:r>
          </a:p>
        </p:txBody>
      </p:sp>
      <p:sp>
        <p:nvSpPr>
          <p:cNvPr id="4" name="TextBox 3">
            <a:extLst>
              <a:ext uri="{FF2B5EF4-FFF2-40B4-BE49-F238E27FC236}">
                <a16:creationId xmlns:a16="http://schemas.microsoft.com/office/drawing/2014/main" id="{F507736D-57C8-4E1D-A23A-A671B1510D4F}"/>
              </a:ext>
            </a:extLst>
          </p:cNvPr>
          <p:cNvSpPr txBox="1"/>
          <p:nvPr/>
        </p:nvSpPr>
        <p:spPr>
          <a:xfrm>
            <a:off x="263352" y="1628800"/>
            <a:ext cx="11665296" cy="4524637"/>
          </a:xfrm>
          <a:prstGeom prst="rect">
            <a:avLst/>
          </a:prstGeom>
          <a:noFill/>
        </p:spPr>
        <p:txBody>
          <a:bodyPr wrap="square">
            <a:spAutoFit/>
          </a:bodyPr>
          <a:lstStyle/>
          <a:p>
            <a:pPr>
              <a:lnSpc>
                <a:spcPct val="107000"/>
              </a:lnSpc>
              <a:spcAft>
                <a:spcPts val="800"/>
              </a:spcAft>
            </a:pPr>
            <a:r>
              <a:rPr lang="ru-RU" sz="1800" dirty="0">
                <a:effectLst/>
                <a:ea typeface="Calibri" panose="020F0502020204030204" pitchFamily="34" charset="0"/>
                <a:cs typeface="Times New Roman" panose="02020603050405020304" pitchFamily="18" charset="0"/>
              </a:rPr>
              <a:t>Ученые из Института Макса Планка в Германии открыли способ перепрограммирования сердечных клеток взрослых млекопитающих в состояние, подобное эмбриональному, с помощью коктейля факторов, известных как OSKM (Oct4, Sox2, Klf4 и c-</a:t>
            </a:r>
            <a:r>
              <a:rPr lang="ru-RU" sz="1800" dirty="0" err="1">
                <a:effectLst/>
                <a:ea typeface="Calibri" panose="020F0502020204030204" pitchFamily="34" charset="0"/>
                <a:cs typeface="Times New Roman" panose="02020603050405020304" pitchFamily="18" charset="0"/>
              </a:rPr>
              <a:t>Myc</a:t>
            </a:r>
            <a:r>
              <a:rPr lang="ru-RU" sz="1800" dirty="0">
                <a:effectLst/>
                <a:ea typeface="Calibri" panose="020F0502020204030204" pitchFamily="34" charset="0"/>
                <a:cs typeface="Times New Roman" panose="02020603050405020304" pitchFamily="18" charset="0"/>
              </a:rPr>
              <a:t>), которые могут вызывать клеточную дегенерацию. дифференциация. В то время как избыточная экспрессия этих транскрипционных факторов может иметь неблагоприятные эффекты, такие как гиперплазия и образование тератом, сердечные миоциты имеют низкий пролиферативный индекс, и авторы предположили, что селективная </a:t>
            </a:r>
            <a:r>
              <a:rPr lang="ru-RU" sz="1800" dirty="0" err="1">
                <a:effectLst/>
                <a:ea typeface="Calibri" panose="020F0502020204030204" pitchFamily="34" charset="0"/>
                <a:cs typeface="Times New Roman" panose="02020603050405020304" pitchFamily="18" charset="0"/>
              </a:rPr>
              <a:t>коэкспрессия</a:t>
            </a:r>
            <a:r>
              <a:rPr lang="ru-RU" sz="1800" dirty="0">
                <a:effectLst/>
                <a:ea typeface="Calibri" panose="020F0502020204030204" pitchFamily="34" charset="0"/>
                <a:cs typeface="Times New Roman" panose="02020603050405020304" pitchFamily="18" charset="0"/>
              </a:rPr>
              <a:t> OSKM во взрослых сердечных миоцитах без экспрессии в других местах может вызывать клеточную </a:t>
            </a:r>
            <a:r>
              <a:rPr lang="ru-RU" sz="1800" dirty="0" err="1">
                <a:effectLst/>
                <a:ea typeface="Calibri" panose="020F0502020204030204" pitchFamily="34" charset="0"/>
                <a:cs typeface="Times New Roman" panose="02020603050405020304" pitchFamily="18" charset="0"/>
              </a:rPr>
              <a:t>дедифференцировку</a:t>
            </a:r>
            <a:r>
              <a:rPr lang="ru-RU" sz="1800" dirty="0">
                <a:effectLst/>
                <a:ea typeface="Calibri" panose="020F0502020204030204" pitchFamily="34" charset="0"/>
                <a:cs typeface="Times New Roman" panose="02020603050405020304" pitchFamily="18" charset="0"/>
              </a:rPr>
              <a:t> сердца, что позволяет для регенерационного потенциала. Чтобы проверить это, авт. создали нокаутированных мышей с индуцируемой </a:t>
            </a:r>
            <a:r>
              <a:rPr lang="ru-RU" sz="1800" dirty="0" err="1">
                <a:effectLst/>
                <a:ea typeface="Calibri" panose="020F0502020204030204" pitchFamily="34" charset="0"/>
                <a:cs typeface="Times New Roman" panose="02020603050405020304" pitchFamily="18" charset="0"/>
              </a:rPr>
              <a:t>доксициклином</a:t>
            </a:r>
            <a:r>
              <a:rPr lang="ru-RU" sz="1800" dirty="0">
                <a:effectLst/>
                <a:ea typeface="Calibri" panose="020F0502020204030204" pitchFamily="34" charset="0"/>
                <a:cs typeface="Times New Roman" panose="02020603050405020304" pitchFamily="18" charset="0"/>
              </a:rPr>
              <a:t> экспрессией OSKM в сердечных миоцитах и обнаружили, что экспрессия OSKM заметно изменяет клеточный метаболизм и пролиферацию. Затем авт. проверили способность этих клеток к восстановлению, подвергнув мышей инфаркту миокарда с </a:t>
            </a:r>
            <a:r>
              <a:rPr lang="ru-RU" sz="1800" dirty="0" err="1">
                <a:effectLst/>
                <a:ea typeface="Calibri" panose="020F0502020204030204" pitchFamily="34" charset="0"/>
                <a:cs typeface="Times New Roman" panose="02020603050405020304" pitchFamily="18" charset="0"/>
              </a:rPr>
              <a:t>лигированием</a:t>
            </a:r>
            <a:r>
              <a:rPr lang="ru-RU" sz="1800" dirty="0">
                <a:effectLst/>
                <a:ea typeface="Calibri" panose="020F0502020204030204" pitchFamily="34" charset="0"/>
                <a:cs typeface="Times New Roman" panose="02020603050405020304" pitchFamily="18" charset="0"/>
              </a:rPr>
              <a:t> левой передней нисходящей артерии, и обнаружили, что у мышей со специфичной для сердца экспрессией OSKM было уменьшено образование рубцовой ткани и увеличена митотическая пролиферация. В целом, это исследование демонстрирует новую технологию, которая потенциально может обеспечить репарацию и регенерацию клеток взрослых сердечных миоцитов, клеточной линии, которая традиционно демонстрирует очень небольшое </a:t>
            </a:r>
            <a:r>
              <a:rPr lang="ru-RU" sz="1800" dirty="0" err="1">
                <a:effectLst/>
                <a:ea typeface="Calibri" panose="020F0502020204030204" pitchFamily="34" charset="0"/>
                <a:cs typeface="Times New Roman" panose="02020603050405020304" pitchFamily="18" charset="0"/>
              </a:rPr>
              <a:t>ремоделирование</a:t>
            </a:r>
            <a:r>
              <a:rPr lang="ru-RU" sz="1800" dirty="0">
                <a:effectLst/>
                <a:ea typeface="Calibri" panose="020F0502020204030204" pitchFamily="34" charset="0"/>
                <a:cs typeface="Times New Roman" panose="02020603050405020304" pitchFamily="18" charset="0"/>
              </a:rPr>
              <a:t> после полного созревания.</a:t>
            </a:r>
          </a:p>
        </p:txBody>
      </p:sp>
    </p:spTree>
    <p:extLst>
      <p:ext uri="{BB962C8B-B14F-4D97-AF65-F5344CB8AC3E}">
        <p14:creationId xmlns:p14="http://schemas.microsoft.com/office/powerpoint/2010/main" val="269128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r>
              <a:rPr lang="ru-RU" dirty="0"/>
              <a:t>СПИСОК ЛИТЕРАТУРЫ</a:t>
            </a:r>
          </a:p>
        </p:txBody>
      </p:sp>
      <p:sp>
        <p:nvSpPr>
          <p:cNvPr id="6" name="TextBox 5">
            <a:extLst>
              <a:ext uri="{FF2B5EF4-FFF2-40B4-BE49-F238E27FC236}">
                <a16:creationId xmlns:a16="http://schemas.microsoft.com/office/drawing/2014/main" id="{E18F73F0-BB0F-40C5-9CF1-F111F8E36FA8}"/>
              </a:ext>
            </a:extLst>
          </p:cNvPr>
          <p:cNvSpPr txBox="1"/>
          <p:nvPr/>
        </p:nvSpPr>
        <p:spPr>
          <a:xfrm>
            <a:off x="335360" y="1556792"/>
            <a:ext cx="11665296" cy="5078313"/>
          </a:xfrm>
          <a:prstGeom prst="rect">
            <a:avLst/>
          </a:prstGeom>
          <a:noFill/>
        </p:spPr>
        <p:txBody>
          <a:bodyPr wrap="square">
            <a:spAutoFit/>
          </a:bodyPr>
          <a:lstStyle/>
          <a:p>
            <a:pPr marL="342900" indent="-342900">
              <a:buAutoNum type="arabicPeriod"/>
            </a:pPr>
            <a:r>
              <a:rPr lang="en-US" dirty="0"/>
              <a:t>S. V. Murphy and A. Atala, “3D bioprinting of tissues and organs,” Nat.</a:t>
            </a:r>
            <a:r>
              <a:rPr lang="ru-RU" dirty="0"/>
              <a:t> </a:t>
            </a:r>
            <a:r>
              <a:rPr lang="en-US" dirty="0" err="1"/>
              <a:t>Biotechnol</a:t>
            </a:r>
            <a:r>
              <a:rPr lang="en-US" dirty="0"/>
              <a:t>. 32(8), 773–785 (2014).</a:t>
            </a:r>
            <a:endParaRPr lang="ru-RU" dirty="0"/>
          </a:p>
          <a:p>
            <a:pPr marL="342900" indent="-342900">
              <a:buAutoNum type="arabicPeriod"/>
            </a:pPr>
            <a:r>
              <a:rPr lang="en-US" dirty="0"/>
              <a:t>I. T. </a:t>
            </a:r>
            <a:r>
              <a:rPr lang="en-US" dirty="0" err="1"/>
              <a:t>Ozbolat</a:t>
            </a:r>
            <a:r>
              <a:rPr lang="en-US" dirty="0"/>
              <a:t> and Y. Yu, “Bioprinting toward organ fabrication: Challenges</a:t>
            </a:r>
            <a:r>
              <a:rPr lang="ru-RU" dirty="0"/>
              <a:t> </a:t>
            </a:r>
            <a:r>
              <a:rPr lang="en-US" dirty="0"/>
              <a:t>and future trends,” IEEE Trans. Biomed. Eng. 60(3), 691–699 (2013).</a:t>
            </a:r>
          </a:p>
          <a:p>
            <a:pPr marL="342900" indent="-342900">
              <a:buAutoNum type="arabicPeriod"/>
            </a:pPr>
            <a:r>
              <a:rPr lang="en-US" dirty="0"/>
              <a:t>N. E. </a:t>
            </a:r>
            <a:r>
              <a:rPr lang="en-US" dirty="0" err="1"/>
              <a:t>Fedorovich</a:t>
            </a:r>
            <a:r>
              <a:rPr lang="en-US" dirty="0"/>
              <a:t>, W. Schuurman, H. M. </a:t>
            </a:r>
            <a:r>
              <a:rPr lang="en-US" dirty="0" err="1"/>
              <a:t>Wijnberg</a:t>
            </a:r>
            <a:r>
              <a:rPr lang="en-US" dirty="0"/>
              <a:t>, H. J. </a:t>
            </a:r>
            <a:r>
              <a:rPr lang="en-US" dirty="0" err="1"/>
              <a:t>Prins</a:t>
            </a:r>
            <a:r>
              <a:rPr lang="en-US" dirty="0"/>
              <a:t>, P. R. van</a:t>
            </a:r>
            <a:r>
              <a:rPr lang="ru-RU" dirty="0"/>
              <a:t> </a:t>
            </a:r>
            <a:r>
              <a:rPr lang="en-US" dirty="0" err="1"/>
              <a:t>Weeren</a:t>
            </a:r>
            <a:r>
              <a:rPr lang="en-US" dirty="0"/>
              <a:t>, J. </a:t>
            </a:r>
            <a:r>
              <a:rPr lang="en-US" dirty="0" err="1"/>
              <a:t>Malda</a:t>
            </a:r>
            <a:r>
              <a:rPr lang="en-US" dirty="0"/>
              <a:t>, J. </a:t>
            </a:r>
            <a:r>
              <a:rPr lang="en-US" dirty="0" err="1"/>
              <a:t>Alblas</a:t>
            </a:r>
            <a:r>
              <a:rPr lang="en-US" dirty="0"/>
              <a:t>, and W. J. </a:t>
            </a:r>
            <a:r>
              <a:rPr lang="en-US" dirty="0" err="1"/>
              <a:t>Dhert</a:t>
            </a:r>
            <a:r>
              <a:rPr lang="en-US" dirty="0"/>
              <a:t>, “</a:t>
            </a:r>
            <a:r>
              <a:rPr lang="en-US" dirty="0" err="1"/>
              <a:t>Biofabrication</a:t>
            </a:r>
            <a:r>
              <a:rPr lang="en-US" dirty="0"/>
              <a:t> of osteochondral</a:t>
            </a:r>
            <a:r>
              <a:rPr lang="ru-RU" dirty="0"/>
              <a:t> </a:t>
            </a:r>
            <a:r>
              <a:rPr lang="en-US" dirty="0"/>
              <a:t>tissue equivalents by printing topologically defined, cell-laden hydrogel</a:t>
            </a:r>
            <a:r>
              <a:rPr lang="ru-RU" dirty="0"/>
              <a:t> </a:t>
            </a:r>
            <a:r>
              <a:rPr lang="en-US" dirty="0"/>
              <a:t>scaffolds,” Tissue Eng. Part C 18(1), 33–44 (2012).</a:t>
            </a:r>
          </a:p>
          <a:p>
            <a:pPr marL="342900" indent="-342900">
              <a:buAutoNum type="arabicPeriod"/>
            </a:pPr>
            <a:r>
              <a:rPr lang="en-US" dirty="0"/>
              <a:t>Y. Zhao, R. Yao, L. Ouyang, H. Ding, T. Zhang, K. Zhang, S. Cheng, and W.</a:t>
            </a:r>
            <a:r>
              <a:rPr lang="ru-RU" dirty="0"/>
              <a:t> </a:t>
            </a:r>
            <a:r>
              <a:rPr lang="en-US" dirty="0"/>
              <a:t>Sun, “Three-dimensional printing of Hela cells for cervical tumor model</a:t>
            </a:r>
            <a:r>
              <a:rPr lang="ru-RU" dirty="0"/>
              <a:t> </a:t>
            </a:r>
            <a:r>
              <a:rPr lang="en-US" dirty="0"/>
              <a:t>in vitro,” </a:t>
            </a:r>
            <a:r>
              <a:rPr lang="en-US" dirty="0" err="1"/>
              <a:t>Biofabrication</a:t>
            </a:r>
            <a:r>
              <a:rPr lang="en-US" dirty="0"/>
              <a:t> 6(3), 035001 (2014).</a:t>
            </a:r>
          </a:p>
          <a:p>
            <a:pPr marL="342900" indent="-342900">
              <a:buAutoNum type="arabicPeriod"/>
            </a:pPr>
            <a:r>
              <a:rPr lang="en-US" dirty="0"/>
              <a:t>D. G. Nguyen, J. Funk, J. B. Robbins, C. </a:t>
            </a:r>
            <a:r>
              <a:rPr lang="en-US" dirty="0" err="1"/>
              <a:t>Crogan</a:t>
            </a:r>
            <a:r>
              <a:rPr lang="en-US" dirty="0"/>
              <a:t>-Grundy, S. C. </a:t>
            </a:r>
            <a:r>
              <a:rPr lang="en-US" dirty="0" err="1"/>
              <a:t>Presnell</a:t>
            </a:r>
            <a:r>
              <a:rPr lang="en-US" dirty="0"/>
              <a:t>, T.</a:t>
            </a:r>
            <a:r>
              <a:rPr lang="ru-RU" dirty="0"/>
              <a:t> </a:t>
            </a:r>
            <a:r>
              <a:rPr lang="en-US" dirty="0"/>
              <a:t>Singer, and A. B. Roth, “</a:t>
            </a:r>
            <a:r>
              <a:rPr lang="en-US" dirty="0" err="1"/>
              <a:t>Bioprinted</a:t>
            </a:r>
            <a:r>
              <a:rPr lang="en-US" dirty="0"/>
              <a:t> 3D primary liver tissues allow assessment</a:t>
            </a:r>
            <a:r>
              <a:rPr lang="ru-RU" dirty="0"/>
              <a:t> </a:t>
            </a:r>
            <a:r>
              <a:rPr lang="en-US" dirty="0"/>
              <a:t>of organ-level response to clinical drug induced toxicity in vitro,” </a:t>
            </a:r>
            <a:r>
              <a:rPr lang="en-US" dirty="0" err="1"/>
              <a:t>PLoS</a:t>
            </a:r>
            <a:r>
              <a:rPr lang="en-US" dirty="0"/>
              <a:t> One</a:t>
            </a:r>
            <a:r>
              <a:rPr lang="ru-RU" dirty="0"/>
              <a:t> </a:t>
            </a:r>
            <a:r>
              <a:rPr lang="en-US" dirty="0"/>
              <a:t>11(7), e0158674 (2016).</a:t>
            </a:r>
          </a:p>
          <a:p>
            <a:pPr marL="342900" indent="-342900">
              <a:buAutoNum type="arabicPeriod"/>
            </a:pPr>
            <a:r>
              <a:rPr lang="en-US" dirty="0"/>
              <a:t>W. Sun, B. </a:t>
            </a:r>
            <a:r>
              <a:rPr lang="en-US" dirty="0" err="1"/>
              <a:t>Starly</a:t>
            </a:r>
            <a:r>
              <a:rPr lang="en-US" dirty="0"/>
              <a:t>, A. C. Daly, J. A. Burdick, J. </a:t>
            </a:r>
            <a:r>
              <a:rPr lang="en-US" dirty="0" err="1"/>
              <a:t>Groll</a:t>
            </a:r>
            <a:r>
              <a:rPr lang="en-US" dirty="0"/>
              <a:t>, G. </a:t>
            </a:r>
            <a:r>
              <a:rPr lang="en-US" dirty="0" err="1"/>
              <a:t>Skeldon</a:t>
            </a:r>
            <a:r>
              <a:rPr lang="en-US" dirty="0"/>
              <a:t>, W. Shu, Y.</a:t>
            </a:r>
            <a:r>
              <a:rPr lang="ru-RU" dirty="0"/>
              <a:t> </a:t>
            </a:r>
            <a:r>
              <a:rPr lang="en-US" dirty="0"/>
              <a:t>Sakai, M. Shinohara, M. Nishikawa, J. Jang, D. W. Cho, M. </a:t>
            </a:r>
            <a:r>
              <a:rPr lang="en-US" dirty="0" err="1"/>
              <a:t>Nie</a:t>
            </a:r>
            <a:r>
              <a:rPr lang="en-US" dirty="0"/>
              <a:t>, S. Takeuchi,</a:t>
            </a:r>
            <a:r>
              <a:rPr lang="ru-RU" dirty="0"/>
              <a:t> </a:t>
            </a:r>
            <a:r>
              <a:rPr lang="en-US" dirty="0"/>
              <a:t>S. </a:t>
            </a:r>
            <a:r>
              <a:rPr lang="en-US" dirty="0" err="1"/>
              <a:t>Ostrovidov</a:t>
            </a:r>
            <a:r>
              <a:rPr lang="en-US" dirty="0"/>
              <a:t>, A. </a:t>
            </a:r>
            <a:r>
              <a:rPr lang="en-US" dirty="0" err="1"/>
              <a:t>Khademhosseini</a:t>
            </a:r>
            <a:r>
              <a:rPr lang="en-US" dirty="0"/>
              <a:t>, R. D. </a:t>
            </a:r>
            <a:r>
              <a:rPr lang="en-US" dirty="0" err="1"/>
              <a:t>Kamm</a:t>
            </a:r>
            <a:r>
              <a:rPr lang="en-US" dirty="0"/>
              <a:t>, V. Mironov, L. Moroni, and</a:t>
            </a:r>
            <a:r>
              <a:rPr lang="ru-RU" dirty="0"/>
              <a:t> </a:t>
            </a:r>
            <a:r>
              <a:rPr lang="en-US" dirty="0"/>
              <a:t>I. T. </a:t>
            </a:r>
            <a:r>
              <a:rPr lang="en-US" dirty="0" err="1"/>
              <a:t>Ozbolat</a:t>
            </a:r>
            <a:r>
              <a:rPr lang="en-US" dirty="0"/>
              <a:t>, “The bioprinting roadmap,” </a:t>
            </a:r>
            <a:r>
              <a:rPr lang="en-US" dirty="0" err="1"/>
              <a:t>Biofabrication</a:t>
            </a:r>
            <a:r>
              <a:rPr lang="en-US" dirty="0"/>
              <a:t> 12(2), 022002</a:t>
            </a:r>
            <a:r>
              <a:rPr lang="ru-RU" dirty="0"/>
              <a:t> </a:t>
            </a:r>
            <a:r>
              <a:rPr lang="en-US" dirty="0"/>
              <a:t>(2020).</a:t>
            </a:r>
          </a:p>
          <a:p>
            <a:pPr marL="342900" indent="-342900">
              <a:buAutoNum type="arabicPeriod"/>
            </a:pPr>
            <a:r>
              <a:rPr lang="en-US" dirty="0"/>
              <a:t>H. Cui, M. Nowicki, J. P. Fisher, and L. G. Zhang, “3D bioprinting for organ</a:t>
            </a:r>
            <a:r>
              <a:rPr lang="ru-RU" dirty="0"/>
              <a:t> </a:t>
            </a:r>
            <a:r>
              <a:rPr lang="en-US" dirty="0"/>
              <a:t>regeneration,” Adv. Healthcare Mater. 6, 1601118 (2017).</a:t>
            </a:r>
          </a:p>
          <a:p>
            <a:pPr marL="342900" indent="-342900">
              <a:buAutoNum type="arabicPeriod"/>
            </a:pPr>
            <a:r>
              <a:rPr lang="en-US" dirty="0"/>
              <a:t>H. </a:t>
            </a:r>
            <a:r>
              <a:rPr lang="en-US" dirty="0" err="1"/>
              <a:t>Tetsuka</a:t>
            </a:r>
            <a:r>
              <a:rPr lang="en-US" dirty="0"/>
              <a:t> and S. R. Shin, “Materials and technical innovations in 3D printing</a:t>
            </a:r>
            <a:r>
              <a:rPr lang="ru-RU" dirty="0"/>
              <a:t> </a:t>
            </a:r>
            <a:r>
              <a:rPr lang="en-US" dirty="0"/>
              <a:t>in biomedical applications,” J. Mater. Chem. B 8(15), 2930–2950 (2020).</a:t>
            </a:r>
          </a:p>
        </p:txBody>
      </p:sp>
    </p:spTree>
    <p:extLst>
      <p:ext uri="{BB962C8B-B14F-4D97-AF65-F5344CB8AC3E}">
        <p14:creationId xmlns:p14="http://schemas.microsoft.com/office/powerpoint/2010/main" val="54710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12C559-738F-41E1-9971-AB263ECD4A51}"/>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3DA2E4A9-E3EF-4A4E-9EA7-BBD10B95245A}"/>
              </a:ext>
            </a:extLst>
          </p:cNvPr>
          <p:cNvSpPr txBox="1"/>
          <p:nvPr/>
        </p:nvSpPr>
        <p:spPr>
          <a:xfrm>
            <a:off x="263352" y="1844824"/>
            <a:ext cx="11665296" cy="4247317"/>
          </a:xfrm>
          <a:prstGeom prst="rect">
            <a:avLst/>
          </a:prstGeom>
          <a:noFill/>
        </p:spPr>
        <p:txBody>
          <a:bodyPr wrap="square">
            <a:spAutoFit/>
          </a:bodyPr>
          <a:lstStyle/>
          <a:p>
            <a:r>
              <a:rPr lang="ru-RU" dirty="0"/>
              <a:t>9. </a:t>
            </a:r>
            <a:r>
              <a:rPr lang="en-US" dirty="0"/>
              <a:t>P. Thayer, H. Martinez, and E. </a:t>
            </a:r>
            <a:r>
              <a:rPr lang="en-US" dirty="0" err="1"/>
              <a:t>Gatenholm</a:t>
            </a:r>
            <a:r>
              <a:rPr lang="en-US" dirty="0"/>
              <a:t>, “History and trends of 3D bioprinting,”</a:t>
            </a:r>
            <a:r>
              <a:rPr lang="ru-RU" dirty="0"/>
              <a:t> </a:t>
            </a:r>
            <a:r>
              <a:rPr lang="en-US" dirty="0"/>
              <a:t>in 3D Bioprinting: Principles and Protocols, edited by J. M. Crook</a:t>
            </a:r>
            <a:r>
              <a:rPr lang="ru-RU" dirty="0"/>
              <a:t> </a:t>
            </a:r>
            <a:r>
              <a:rPr lang="en-US" dirty="0"/>
              <a:t>(Springer, New York, NY, 2020), pp. 3–18.</a:t>
            </a:r>
          </a:p>
          <a:p>
            <a:r>
              <a:rPr lang="ru-RU" dirty="0"/>
              <a:t>10. </a:t>
            </a:r>
            <a:r>
              <a:rPr lang="en-US" dirty="0"/>
              <a:t>J. Li, C. Wu, P. K. Chu, and M. </a:t>
            </a:r>
            <a:r>
              <a:rPr lang="en-US" dirty="0" err="1"/>
              <a:t>Gelinsky</a:t>
            </a:r>
            <a:r>
              <a:rPr lang="en-US" dirty="0"/>
              <a:t>, “3D printing of hydrogels: Rational</a:t>
            </a:r>
            <a:r>
              <a:rPr lang="ru-RU" dirty="0"/>
              <a:t> </a:t>
            </a:r>
            <a:r>
              <a:rPr lang="en-US" dirty="0"/>
              <a:t>design strategies and emerging biomedical applications,” Mater. Sci. Eng., R</a:t>
            </a:r>
            <a:r>
              <a:rPr lang="ru-RU" dirty="0"/>
              <a:t> </a:t>
            </a:r>
            <a:r>
              <a:rPr lang="en-US" dirty="0"/>
              <a:t>140, 100543 (2020).</a:t>
            </a:r>
          </a:p>
          <a:p>
            <a:r>
              <a:rPr lang="ru-RU" dirty="0"/>
              <a:t>11. </a:t>
            </a:r>
            <a:r>
              <a:rPr lang="en-US" dirty="0"/>
              <a:t>J. </a:t>
            </a:r>
            <a:r>
              <a:rPr lang="en-US" dirty="0" err="1"/>
              <a:t>Groll</a:t>
            </a:r>
            <a:r>
              <a:rPr lang="en-US" dirty="0"/>
              <a:t>, J. A. Burdick, D. W. Cho, B. Derby, M. </a:t>
            </a:r>
            <a:r>
              <a:rPr lang="en-US" dirty="0" err="1"/>
              <a:t>Gelinsky</a:t>
            </a:r>
            <a:r>
              <a:rPr lang="en-US" dirty="0"/>
              <a:t>, S. C. </a:t>
            </a:r>
            <a:r>
              <a:rPr lang="en-US" dirty="0" err="1"/>
              <a:t>Heilshorn</a:t>
            </a:r>
            <a:r>
              <a:rPr lang="en-US" dirty="0"/>
              <a:t>, T.</a:t>
            </a:r>
            <a:r>
              <a:rPr lang="ru-RU" dirty="0"/>
              <a:t> </a:t>
            </a:r>
            <a:r>
              <a:rPr lang="en-US" dirty="0" err="1"/>
              <a:t>Jungst</a:t>
            </a:r>
            <a:r>
              <a:rPr lang="en-US" dirty="0"/>
              <a:t>, J. </a:t>
            </a:r>
            <a:r>
              <a:rPr lang="en-US" dirty="0" err="1"/>
              <a:t>Malda</a:t>
            </a:r>
            <a:r>
              <a:rPr lang="en-US" dirty="0"/>
              <a:t>, V. A. Mironov, K. Nakayama, A. </a:t>
            </a:r>
            <a:r>
              <a:rPr lang="en-US" dirty="0" err="1"/>
              <a:t>Ovsianikov</a:t>
            </a:r>
            <a:r>
              <a:rPr lang="en-US" dirty="0"/>
              <a:t>, W. Sun, S.</a:t>
            </a:r>
            <a:r>
              <a:rPr lang="ru-RU" dirty="0"/>
              <a:t> </a:t>
            </a:r>
            <a:r>
              <a:rPr lang="en-US" dirty="0"/>
              <a:t>Takeuchi, J. J. </a:t>
            </a:r>
            <a:r>
              <a:rPr lang="en-US" dirty="0" err="1"/>
              <a:t>Yoo</a:t>
            </a:r>
            <a:r>
              <a:rPr lang="en-US" dirty="0"/>
              <a:t>, and T. B. F. Woodfield, “A definition of </a:t>
            </a:r>
            <a:r>
              <a:rPr lang="en-US" dirty="0" err="1"/>
              <a:t>bioinks</a:t>
            </a:r>
            <a:r>
              <a:rPr lang="en-US" dirty="0"/>
              <a:t> and their</a:t>
            </a:r>
            <a:r>
              <a:rPr lang="ru-RU" dirty="0"/>
              <a:t> </a:t>
            </a:r>
            <a:r>
              <a:rPr lang="en-US" dirty="0"/>
              <a:t>distinction from biomaterial inks,” </a:t>
            </a:r>
            <a:r>
              <a:rPr lang="en-US" dirty="0" err="1"/>
              <a:t>Biofabrication</a:t>
            </a:r>
            <a:r>
              <a:rPr lang="en-US" dirty="0"/>
              <a:t> 11(1), 013001 (2018).</a:t>
            </a:r>
          </a:p>
          <a:p>
            <a:r>
              <a:rPr lang="ru-RU" dirty="0"/>
              <a:t>12. </a:t>
            </a:r>
            <a:r>
              <a:rPr lang="en-US" dirty="0"/>
              <a:t>J. </a:t>
            </a:r>
            <a:r>
              <a:rPr lang="en-US" dirty="0" err="1"/>
              <a:t>Malda</a:t>
            </a:r>
            <a:r>
              <a:rPr lang="en-US" dirty="0"/>
              <a:t>, J. Visser, F. P. </a:t>
            </a:r>
            <a:r>
              <a:rPr lang="en-US" dirty="0" err="1"/>
              <a:t>Melchels</a:t>
            </a:r>
            <a:r>
              <a:rPr lang="en-US" dirty="0"/>
              <a:t>, T. </a:t>
            </a:r>
            <a:r>
              <a:rPr lang="en-US" dirty="0" err="1"/>
              <a:t>Jungst</a:t>
            </a:r>
            <a:r>
              <a:rPr lang="en-US" dirty="0"/>
              <a:t>, W. E. </a:t>
            </a:r>
            <a:r>
              <a:rPr lang="en-US" dirty="0" err="1"/>
              <a:t>Hennink</a:t>
            </a:r>
            <a:r>
              <a:rPr lang="en-US" dirty="0"/>
              <a:t>, W. J. </a:t>
            </a:r>
            <a:r>
              <a:rPr lang="en-US" dirty="0" err="1"/>
              <a:t>Dhert</a:t>
            </a:r>
            <a:r>
              <a:rPr lang="en-US" dirty="0"/>
              <a:t>, J.</a:t>
            </a:r>
            <a:r>
              <a:rPr lang="ru-RU" dirty="0"/>
              <a:t> </a:t>
            </a:r>
            <a:r>
              <a:rPr lang="en-US" dirty="0" err="1"/>
              <a:t>Groll</a:t>
            </a:r>
            <a:r>
              <a:rPr lang="en-US" dirty="0"/>
              <a:t>, and D. W. </a:t>
            </a:r>
            <a:r>
              <a:rPr lang="en-US" dirty="0" err="1"/>
              <a:t>Hutmacher</a:t>
            </a:r>
            <a:r>
              <a:rPr lang="en-US" dirty="0"/>
              <a:t>, “25th anniversary article: Engineering hydrogels</a:t>
            </a:r>
            <a:r>
              <a:rPr lang="ru-RU" dirty="0"/>
              <a:t> </a:t>
            </a:r>
            <a:r>
              <a:rPr lang="en-US" dirty="0"/>
              <a:t>for </a:t>
            </a:r>
            <a:r>
              <a:rPr lang="en-US" dirty="0" err="1"/>
              <a:t>biofabrication</a:t>
            </a:r>
            <a:r>
              <a:rPr lang="en-US" dirty="0"/>
              <a:t>,” Adv. Mater. 25(36), 5011–5028 (2013).</a:t>
            </a:r>
          </a:p>
          <a:p>
            <a:r>
              <a:rPr lang="ru-RU" dirty="0"/>
              <a:t>13. </a:t>
            </a:r>
            <a:r>
              <a:rPr lang="en-US" dirty="0"/>
              <a:t>M. </a:t>
            </a:r>
            <a:r>
              <a:rPr lang="en-US" dirty="0" err="1"/>
              <a:t>Hospodiuk</a:t>
            </a:r>
            <a:r>
              <a:rPr lang="en-US" dirty="0"/>
              <a:t>, M. Dey, D. </a:t>
            </a:r>
            <a:r>
              <a:rPr lang="en-US" dirty="0" err="1"/>
              <a:t>Sosnoski</a:t>
            </a:r>
            <a:r>
              <a:rPr lang="en-US" dirty="0"/>
              <a:t>, and I. T. </a:t>
            </a:r>
            <a:r>
              <a:rPr lang="en-US" dirty="0" err="1"/>
              <a:t>Ozbolat</a:t>
            </a:r>
            <a:r>
              <a:rPr lang="en-US" dirty="0"/>
              <a:t>, “The </a:t>
            </a:r>
            <a:r>
              <a:rPr lang="en-US" dirty="0" err="1"/>
              <a:t>bioink</a:t>
            </a:r>
            <a:r>
              <a:rPr lang="en-US" dirty="0"/>
              <a:t>: A comprehensive</a:t>
            </a:r>
            <a:r>
              <a:rPr lang="ru-RU" dirty="0"/>
              <a:t> </a:t>
            </a:r>
            <a:r>
              <a:rPr lang="en-US" dirty="0"/>
              <a:t>review on </a:t>
            </a:r>
            <a:r>
              <a:rPr lang="en-US" dirty="0" err="1"/>
              <a:t>bioprintable</a:t>
            </a:r>
            <a:r>
              <a:rPr lang="en-US" dirty="0"/>
              <a:t> materials,” </a:t>
            </a:r>
            <a:r>
              <a:rPr lang="en-US" dirty="0" err="1"/>
              <a:t>Biotechnol</a:t>
            </a:r>
            <a:r>
              <a:rPr lang="en-US" dirty="0"/>
              <a:t>. Adv. 35(2), 217–239 (2017).</a:t>
            </a:r>
          </a:p>
          <a:p>
            <a:r>
              <a:rPr lang="ru-RU" dirty="0"/>
              <a:t>14. </a:t>
            </a:r>
            <a:r>
              <a:rPr lang="en-US" dirty="0"/>
              <a:t>S. Ji and M. </a:t>
            </a:r>
            <a:r>
              <a:rPr lang="en-US" dirty="0" err="1"/>
              <a:t>Guvendiren</a:t>
            </a:r>
            <a:r>
              <a:rPr lang="en-US" dirty="0"/>
              <a:t>, “Recent advances in </a:t>
            </a:r>
            <a:r>
              <a:rPr lang="en-US" dirty="0" err="1"/>
              <a:t>bioink</a:t>
            </a:r>
            <a:r>
              <a:rPr lang="en-US" dirty="0"/>
              <a:t> design for 3D bioprinting</a:t>
            </a:r>
            <a:r>
              <a:rPr lang="ru-RU" dirty="0"/>
              <a:t> </a:t>
            </a:r>
            <a:r>
              <a:rPr lang="en-US" dirty="0"/>
              <a:t>of tissues and organs,” Front. </a:t>
            </a:r>
            <a:r>
              <a:rPr lang="en-US" dirty="0" err="1"/>
              <a:t>Bioeng</a:t>
            </a:r>
            <a:r>
              <a:rPr lang="en-US" dirty="0"/>
              <a:t>. </a:t>
            </a:r>
            <a:r>
              <a:rPr lang="en-US" dirty="0" err="1"/>
              <a:t>Biotechnol</a:t>
            </a:r>
            <a:r>
              <a:rPr lang="en-US" dirty="0"/>
              <a:t>. 5, 23 (2017).</a:t>
            </a:r>
          </a:p>
          <a:p>
            <a:r>
              <a:rPr lang="ru-RU" dirty="0"/>
              <a:t>15. </a:t>
            </a:r>
            <a:r>
              <a:rPr lang="en-US" dirty="0"/>
              <a:t>P. S. </a:t>
            </a:r>
            <a:r>
              <a:rPr lang="en-US" dirty="0" err="1"/>
              <a:t>Gungor-Ozkerim</a:t>
            </a:r>
            <a:r>
              <a:rPr lang="en-US" dirty="0"/>
              <a:t>, I. </a:t>
            </a:r>
            <a:r>
              <a:rPr lang="en-US" dirty="0" err="1"/>
              <a:t>Inci</a:t>
            </a:r>
            <a:r>
              <a:rPr lang="en-US" dirty="0"/>
              <a:t>, Y. S. Zhang, A. </a:t>
            </a:r>
            <a:r>
              <a:rPr lang="en-US" dirty="0" err="1"/>
              <a:t>Khademhosseini</a:t>
            </a:r>
            <a:r>
              <a:rPr lang="en-US" dirty="0"/>
              <a:t>, and M. R.</a:t>
            </a:r>
            <a:r>
              <a:rPr lang="ru-RU" dirty="0"/>
              <a:t> </a:t>
            </a:r>
            <a:r>
              <a:rPr lang="en-US" dirty="0" err="1"/>
              <a:t>Dokmeci</a:t>
            </a:r>
            <a:r>
              <a:rPr lang="en-US" dirty="0"/>
              <a:t>, “</a:t>
            </a:r>
            <a:r>
              <a:rPr lang="en-US" dirty="0" err="1"/>
              <a:t>Bioinks</a:t>
            </a:r>
            <a:r>
              <a:rPr lang="en-US" dirty="0"/>
              <a:t> for 3D bioprinting: An overview,” </a:t>
            </a:r>
            <a:r>
              <a:rPr lang="en-US" dirty="0" err="1"/>
              <a:t>Biomater</a:t>
            </a:r>
            <a:r>
              <a:rPr lang="en-US" dirty="0"/>
              <a:t>. Sci. 6(5),</a:t>
            </a:r>
            <a:r>
              <a:rPr lang="ru-RU" dirty="0"/>
              <a:t> </a:t>
            </a:r>
            <a:r>
              <a:rPr lang="en-US" dirty="0"/>
              <a:t>915–946 (2018).</a:t>
            </a:r>
            <a:endParaRPr lang="ru-RU" dirty="0"/>
          </a:p>
        </p:txBody>
      </p:sp>
    </p:spTree>
    <p:extLst>
      <p:ext uri="{BB962C8B-B14F-4D97-AF65-F5344CB8AC3E}">
        <p14:creationId xmlns:p14="http://schemas.microsoft.com/office/powerpoint/2010/main" val="193537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A8C57D-82C9-41B9-B966-C175051C2164}"/>
              </a:ext>
            </a:extLst>
          </p:cNvPr>
          <p:cNvSpPr>
            <a:spLocks noGrp="1"/>
          </p:cNvSpPr>
          <p:nvPr>
            <p:ph type="title"/>
          </p:nvPr>
        </p:nvSpPr>
        <p:spPr/>
        <p:txBody>
          <a:bodyPr/>
          <a:lstStyle/>
          <a:p>
            <a:r>
              <a:rPr lang="ru-RU" dirty="0"/>
              <a:t>БИОПЕЧАТЬ НА ОСНОВЕ КАПЕЛЬ</a:t>
            </a:r>
          </a:p>
        </p:txBody>
      </p:sp>
      <p:sp>
        <p:nvSpPr>
          <p:cNvPr id="8" name="TextBox 7">
            <a:extLst>
              <a:ext uri="{FF2B5EF4-FFF2-40B4-BE49-F238E27FC236}">
                <a16:creationId xmlns:a16="http://schemas.microsoft.com/office/drawing/2014/main" id="{7FD80828-76E7-48A0-A13F-6A94165B05D7}"/>
              </a:ext>
            </a:extLst>
          </p:cNvPr>
          <p:cNvSpPr txBox="1"/>
          <p:nvPr/>
        </p:nvSpPr>
        <p:spPr>
          <a:xfrm>
            <a:off x="1847528" y="2132856"/>
            <a:ext cx="7151570" cy="1754326"/>
          </a:xfrm>
          <a:prstGeom prst="rect">
            <a:avLst/>
          </a:prstGeom>
          <a:noFill/>
        </p:spPr>
        <p:txBody>
          <a:bodyPr wrap="square">
            <a:spAutoFit/>
          </a:bodyPr>
          <a:lstStyle/>
          <a:p>
            <a:r>
              <a:rPr lang="ru-RU" dirty="0"/>
              <a:t>В процессе биопечати на основе капель микро капли создаются и проецируются на подложку для создания конструкций слой за слоем. 28 - 30 Биопечать на основе капель по своей природе проста для точного нанесения биочернил, но печатные капли нуждаются в быстром переходе из жидкого состояния в твердое, чтобы быть структурно интегрированными и самоподдерживающимися. </a:t>
            </a:r>
          </a:p>
        </p:txBody>
      </p:sp>
    </p:spTree>
    <p:extLst>
      <p:ext uri="{BB962C8B-B14F-4D97-AF65-F5344CB8AC3E}">
        <p14:creationId xmlns:p14="http://schemas.microsoft.com/office/powerpoint/2010/main" val="332897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4B207C-965F-4FAD-9918-4701710FCCF1}"/>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DC7B82BC-D959-4ADC-B501-A34C4DD9CB38}"/>
              </a:ext>
            </a:extLst>
          </p:cNvPr>
          <p:cNvSpPr txBox="1"/>
          <p:nvPr/>
        </p:nvSpPr>
        <p:spPr>
          <a:xfrm>
            <a:off x="227348" y="1628800"/>
            <a:ext cx="11737304" cy="5355312"/>
          </a:xfrm>
          <a:prstGeom prst="rect">
            <a:avLst/>
          </a:prstGeom>
          <a:noFill/>
        </p:spPr>
        <p:txBody>
          <a:bodyPr wrap="square">
            <a:spAutoFit/>
          </a:bodyPr>
          <a:lstStyle/>
          <a:p>
            <a:r>
              <a:rPr lang="en-US" dirty="0"/>
              <a:t>16</a:t>
            </a:r>
            <a:r>
              <a:rPr lang="ru-RU" dirty="0"/>
              <a:t>. </a:t>
            </a:r>
            <a:r>
              <a:rPr lang="en-US" dirty="0"/>
              <a:t>K. </a:t>
            </a:r>
            <a:r>
              <a:rPr lang="en-US" dirty="0" err="1"/>
              <a:t>Holzl</a:t>
            </a:r>
            <a:r>
              <a:rPr lang="en-US" dirty="0"/>
              <a:t>, S. Lin, L. </a:t>
            </a:r>
            <a:r>
              <a:rPr lang="en-US" dirty="0" err="1"/>
              <a:t>Tytgat</a:t>
            </a:r>
            <a:r>
              <a:rPr lang="en-US" dirty="0"/>
              <a:t>, S. Van </a:t>
            </a:r>
            <a:r>
              <a:rPr lang="en-US" dirty="0" err="1"/>
              <a:t>Vlierberghe</a:t>
            </a:r>
            <a:r>
              <a:rPr lang="en-US" dirty="0"/>
              <a:t>, L. Gu, and A. </a:t>
            </a:r>
            <a:r>
              <a:rPr lang="en-US" dirty="0" err="1"/>
              <a:t>Ovsianikov</a:t>
            </a:r>
            <a:r>
              <a:rPr lang="en-US" dirty="0"/>
              <a:t>,</a:t>
            </a:r>
            <a:r>
              <a:rPr lang="ru-RU" dirty="0"/>
              <a:t> </a:t>
            </a:r>
            <a:r>
              <a:rPr lang="en-US" dirty="0"/>
              <a:t>“</a:t>
            </a:r>
            <a:r>
              <a:rPr lang="en-US" dirty="0" err="1"/>
              <a:t>Bioink</a:t>
            </a:r>
            <a:r>
              <a:rPr lang="en-US" dirty="0"/>
              <a:t> properties before, during and after 3D bioprinting,” </a:t>
            </a:r>
            <a:r>
              <a:rPr lang="en-US" dirty="0" err="1"/>
              <a:t>Biofabrication</a:t>
            </a:r>
            <a:r>
              <a:rPr lang="ru-RU" dirty="0"/>
              <a:t> </a:t>
            </a:r>
            <a:r>
              <a:rPr lang="en-US" dirty="0"/>
              <a:t>8(3), 032002 (2016).</a:t>
            </a:r>
          </a:p>
          <a:p>
            <a:r>
              <a:rPr lang="en-US" dirty="0"/>
              <a:t>17</a:t>
            </a:r>
            <a:r>
              <a:rPr lang="ru-RU" dirty="0"/>
              <a:t>. </a:t>
            </a:r>
            <a:r>
              <a:rPr lang="en-US" dirty="0"/>
              <a:t>D. Chimene, K. K. Lennox, R. R. Kaunas, and A. K. </a:t>
            </a:r>
            <a:r>
              <a:rPr lang="en-US" dirty="0" err="1"/>
              <a:t>Gaharwar</a:t>
            </a:r>
            <a:r>
              <a:rPr lang="en-US" dirty="0"/>
              <a:t>, “Advanced </a:t>
            </a:r>
            <a:r>
              <a:rPr lang="en-US" dirty="0" err="1"/>
              <a:t>bioinks</a:t>
            </a:r>
            <a:r>
              <a:rPr lang="ru-RU" dirty="0"/>
              <a:t> </a:t>
            </a:r>
            <a:r>
              <a:rPr lang="en-US" dirty="0"/>
              <a:t>for 3D printing: A materials science perspective,” Ann. Biomed. Eng.</a:t>
            </a:r>
            <a:r>
              <a:rPr lang="ru-RU" dirty="0"/>
              <a:t> </a:t>
            </a:r>
            <a:r>
              <a:rPr lang="en-US" dirty="0"/>
              <a:t>44(6), 2090–2102 (2016).</a:t>
            </a:r>
          </a:p>
          <a:p>
            <a:r>
              <a:rPr lang="en-US" dirty="0"/>
              <a:t>18</a:t>
            </a:r>
            <a:r>
              <a:rPr lang="ru-RU" dirty="0"/>
              <a:t>. </a:t>
            </a:r>
            <a:r>
              <a:rPr lang="en-US" dirty="0"/>
              <a:t>I. </a:t>
            </a:r>
            <a:r>
              <a:rPr lang="en-US" dirty="0" err="1"/>
              <a:t>Donderwinkel</a:t>
            </a:r>
            <a:r>
              <a:rPr lang="en-US" dirty="0"/>
              <a:t>, J. C. M. van </a:t>
            </a:r>
            <a:r>
              <a:rPr lang="en-US" dirty="0" err="1"/>
              <a:t>Hest</a:t>
            </a:r>
            <a:r>
              <a:rPr lang="en-US" dirty="0"/>
              <a:t>, and N. R. Cameron, “Bio-inks for 3D bioprinting:</a:t>
            </a:r>
            <a:r>
              <a:rPr lang="ru-RU" dirty="0"/>
              <a:t> </a:t>
            </a:r>
            <a:r>
              <a:rPr lang="en-US" dirty="0"/>
              <a:t>Recent advances and future prospects,” </a:t>
            </a:r>
            <a:r>
              <a:rPr lang="en-US" dirty="0" err="1"/>
              <a:t>Polym</a:t>
            </a:r>
            <a:r>
              <a:rPr lang="en-US" dirty="0"/>
              <a:t>. Chem. 8(31),</a:t>
            </a:r>
            <a:r>
              <a:rPr lang="ru-RU" dirty="0"/>
              <a:t> </a:t>
            </a:r>
            <a:r>
              <a:rPr lang="en-US" dirty="0"/>
              <a:t>4451–4471 (2017).</a:t>
            </a:r>
          </a:p>
          <a:p>
            <a:r>
              <a:rPr lang="en-US" dirty="0"/>
              <a:t>19</a:t>
            </a:r>
            <a:r>
              <a:rPr lang="ru-RU" dirty="0"/>
              <a:t>. </a:t>
            </a:r>
            <a:r>
              <a:rPr lang="en-US" dirty="0"/>
              <a:t>H. C. H. Ko, B. K. </a:t>
            </a:r>
            <a:r>
              <a:rPr lang="en-US" dirty="0" err="1"/>
              <a:t>Milthorpe</a:t>
            </a:r>
            <a:r>
              <a:rPr lang="en-US" dirty="0"/>
              <a:t>, and C. D. McFarland, “Engineering thick tissues—The </a:t>
            </a:r>
            <a:r>
              <a:rPr lang="en-US" dirty="0" err="1"/>
              <a:t>vascularisation</a:t>
            </a:r>
            <a:r>
              <a:rPr lang="en-US" dirty="0"/>
              <a:t> problem,” Eur. Cells Mater. 14, 1–19 (2007).</a:t>
            </a:r>
          </a:p>
          <a:p>
            <a:r>
              <a:rPr lang="en-US" dirty="0"/>
              <a:t>20</a:t>
            </a:r>
            <a:r>
              <a:rPr lang="ru-RU" dirty="0"/>
              <a:t>. </a:t>
            </a:r>
            <a:r>
              <a:rPr lang="en-US" dirty="0"/>
              <a:t>P. </a:t>
            </a:r>
            <a:r>
              <a:rPr lang="en-US" dirty="0" err="1"/>
              <a:t>Zorlutuna</a:t>
            </a:r>
            <a:r>
              <a:rPr lang="en-US" dirty="0"/>
              <a:t>, N. </a:t>
            </a:r>
            <a:r>
              <a:rPr lang="en-US" dirty="0" err="1"/>
              <a:t>Annabi</a:t>
            </a:r>
            <a:r>
              <a:rPr lang="en-US" dirty="0"/>
              <a:t>, G. </a:t>
            </a:r>
            <a:r>
              <a:rPr lang="en-US" dirty="0" err="1"/>
              <a:t>Camci-Unal</a:t>
            </a:r>
            <a:r>
              <a:rPr lang="en-US" dirty="0"/>
              <a:t>, M. </a:t>
            </a:r>
            <a:r>
              <a:rPr lang="en-US" dirty="0" err="1"/>
              <a:t>Nikkhah</a:t>
            </a:r>
            <a:r>
              <a:rPr lang="en-US" dirty="0"/>
              <a:t>, J. M. Cha, J. W.</a:t>
            </a:r>
            <a:r>
              <a:rPr lang="ru-RU" dirty="0"/>
              <a:t> </a:t>
            </a:r>
            <a:r>
              <a:rPr lang="en-US" dirty="0"/>
              <a:t>Nichol, A. </a:t>
            </a:r>
            <a:r>
              <a:rPr lang="en-US" dirty="0" err="1"/>
              <a:t>Manbachi</a:t>
            </a:r>
            <a:r>
              <a:rPr lang="en-US" dirty="0"/>
              <a:t>, H. Bae, S. Chen, and A. </a:t>
            </a:r>
            <a:r>
              <a:rPr lang="en-US" dirty="0" err="1"/>
              <a:t>Khademhosseini</a:t>
            </a:r>
            <a:r>
              <a:rPr lang="en-US" dirty="0"/>
              <a:t>,</a:t>
            </a:r>
            <a:r>
              <a:rPr lang="ru-RU" dirty="0"/>
              <a:t> </a:t>
            </a:r>
            <a:r>
              <a:rPr lang="en-US" dirty="0"/>
              <a:t>“Microfabricated biomaterials for engineering 3D tissues,” Adv. Mater.</a:t>
            </a:r>
            <a:r>
              <a:rPr lang="ru-RU" dirty="0"/>
              <a:t> </a:t>
            </a:r>
            <a:r>
              <a:rPr lang="en-US" dirty="0"/>
              <a:t>24(14), 1782–1804 (2012).</a:t>
            </a:r>
          </a:p>
          <a:p>
            <a:r>
              <a:rPr lang="en-US" dirty="0"/>
              <a:t>21</a:t>
            </a:r>
            <a:r>
              <a:rPr lang="ru-RU" dirty="0"/>
              <a:t>. </a:t>
            </a:r>
            <a:r>
              <a:rPr lang="en-US" dirty="0"/>
              <a:t>A. B. Dababneh and I. T. </a:t>
            </a:r>
            <a:r>
              <a:rPr lang="en-US" dirty="0" err="1"/>
              <a:t>Ozbolat</a:t>
            </a:r>
            <a:r>
              <a:rPr lang="en-US" dirty="0"/>
              <a:t>, “Bioprinting technology: A current </a:t>
            </a:r>
            <a:r>
              <a:rPr lang="en-US" dirty="0" err="1"/>
              <a:t>stateof</a:t>
            </a:r>
            <a:r>
              <a:rPr lang="en-US" dirty="0"/>
              <a:t>-the-art review,” J. Manuf. Sci. Eng. 136(6), 061016 (2014).</a:t>
            </a:r>
          </a:p>
          <a:p>
            <a:r>
              <a:rPr lang="en-US" dirty="0"/>
              <a:t>22</a:t>
            </a:r>
            <a:r>
              <a:rPr lang="ru-RU" dirty="0"/>
              <a:t>. </a:t>
            </a:r>
            <a:r>
              <a:rPr lang="en-US" dirty="0"/>
              <a:t>B. Yilmaz, A. </a:t>
            </a:r>
            <a:r>
              <a:rPr lang="en-US" dirty="0" err="1"/>
              <a:t>Tahmasebifar</a:t>
            </a:r>
            <a:r>
              <a:rPr lang="en-US" dirty="0"/>
              <a:t>, and E. T. Baran, “Bioprinting technologies in tissue</a:t>
            </a:r>
            <a:r>
              <a:rPr lang="ru-RU" dirty="0"/>
              <a:t> </a:t>
            </a:r>
            <a:r>
              <a:rPr lang="en-US" dirty="0"/>
              <a:t>engineering,” Adv. </a:t>
            </a:r>
            <a:r>
              <a:rPr lang="en-US" dirty="0" err="1"/>
              <a:t>Biochem</a:t>
            </a:r>
            <a:r>
              <a:rPr lang="en-US" dirty="0"/>
              <a:t>. Eng. </a:t>
            </a:r>
            <a:r>
              <a:rPr lang="en-US" dirty="0" err="1"/>
              <a:t>Biotechnol</a:t>
            </a:r>
            <a:r>
              <a:rPr lang="en-US" dirty="0"/>
              <a:t>. 171, 279–319 (2020).</a:t>
            </a:r>
          </a:p>
          <a:p>
            <a:r>
              <a:rPr lang="en-US" dirty="0"/>
              <a:t>23</a:t>
            </a:r>
            <a:r>
              <a:rPr lang="ru-RU" dirty="0"/>
              <a:t>. </a:t>
            </a:r>
            <a:r>
              <a:rPr lang="en-US" dirty="0"/>
              <a:t>I. T. </a:t>
            </a:r>
            <a:r>
              <a:rPr lang="en-US" dirty="0" err="1"/>
              <a:t>Ozbolat</a:t>
            </a:r>
            <a:r>
              <a:rPr lang="en-US" dirty="0"/>
              <a:t> and K. K. M. Hemanth </a:t>
            </a:r>
            <a:r>
              <a:rPr lang="en-US" dirty="0" err="1"/>
              <a:t>Gudapati</a:t>
            </a:r>
            <a:r>
              <a:rPr lang="en-US" dirty="0"/>
              <a:t>, “Evaluation of bioprinter technologies,”</a:t>
            </a:r>
            <a:r>
              <a:rPr lang="ru-RU" dirty="0"/>
              <a:t> </a:t>
            </a:r>
            <a:r>
              <a:rPr lang="en-US" dirty="0" err="1"/>
              <a:t>Addit</a:t>
            </a:r>
            <a:r>
              <a:rPr lang="en-US" dirty="0"/>
              <a:t>. Manuf. 13, 179 (2017).</a:t>
            </a:r>
          </a:p>
          <a:p>
            <a:r>
              <a:rPr lang="en-US" dirty="0"/>
              <a:t>24</a:t>
            </a:r>
            <a:r>
              <a:rPr lang="ru-RU" dirty="0"/>
              <a:t>. </a:t>
            </a:r>
            <a:r>
              <a:rPr lang="en-US" dirty="0"/>
              <a:t>R. E. Saunders and B. Derby, “Inkjet printing biomaterials for tissue engineering:</a:t>
            </a:r>
            <a:r>
              <a:rPr lang="ru-RU" dirty="0"/>
              <a:t> </a:t>
            </a:r>
            <a:r>
              <a:rPr lang="en-US" dirty="0"/>
              <a:t>Bioprinting,” Int. Mater. Rev. 59(8), 430–448 (2014).</a:t>
            </a:r>
          </a:p>
          <a:p>
            <a:r>
              <a:rPr lang="en-US" dirty="0"/>
              <a:t>25</a:t>
            </a:r>
            <a:r>
              <a:rPr lang="ru-RU" dirty="0"/>
              <a:t>. </a:t>
            </a:r>
            <a:r>
              <a:rPr lang="en-US" dirty="0"/>
              <a:t>N. R. Schiele, D. T. </a:t>
            </a:r>
            <a:r>
              <a:rPr lang="en-US" dirty="0" err="1"/>
              <a:t>Corr</a:t>
            </a:r>
            <a:r>
              <a:rPr lang="en-US" dirty="0"/>
              <a:t>, Y. Huang, N. A. </a:t>
            </a:r>
            <a:r>
              <a:rPr lang="en-US" dirty="0" err="1"/>
              <a:t>Raof</a:t>
            </a:r>
            <a:r>
              <a:rPr lang="en-US" dirty="0"/>
              <a:t>, Y. </a:t>
            </a:r>
            <a:r>
              <a:rPr lang="en-US" dirty="0" err="1"/>
              <a:t>Xie</a:t>
            </a:r>
            <a:r>
              <a:rPr lang="en-US" dirty="0"/>
              <a:t>, and D. B. </a:t>
            </a:r>
            <a:r>
              <a:rPr lang="en-US" dirty="0" err="1"/>
              <a:t>Chrisey</a:t>
            </a:r>
            <a:r>
              <a:rPr lang="en-US" dirty="0"/>
              <a:t>,</a:t>
            </a:r>
            <a:r>
              <a:rPr lang="ru-RU" dirty="0"/>
              <a:t> </a:t>
            </a:r>
            <a:r>
              <a:rPr lang="en-US" dirty="0"/>
              <a:t>“Laser-based direct-write techniques for cell printing,” </a:t>
            </a:r>
            <a:r>
              <a:rPr lang="en-US" dirty="0" err="1"/>
              <a:t>Biofabrication</a:t>
            </a:r>
            <a:r>
              <a:rPr lang="en-US" dirty="0"/>
              <a:t> 2(3),</a:t>
            </a:r>
            <a:r>
              <a:rPr lang="ru-RU" dirty="0"/>
              <a:t> </a:t>
            </a:r>
            <a:r>
              <a:rPr lang="en-US" dirty="0"/>
              <a:t>032001 (2010).</a:t>
            </a:r>
          </a:p>
        </p:txBody>
      </p:sp>
    </p:spTree>
    <p:extLst>
      <p:ext uri="{BB962C8B-B14F-4D97-AF65-F5344CB8AC3E}">
        <p14:creationId xmlns:p14="http://schemas.microsoft.com/office/powerpoint/2010/main" val="37898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3A871B-06ED-4AB0-A533-0667CB72D941}"/>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2BB55D8B-D831-4CE2-B8ED-6C98D18D8AA6}"/>
              </a:ext>
            </a:extLst>
          </p:cNvPr>
          <p:cNvSpPr txBox="1"/>
          <p:nvPr/>
        </p:nvSpPr>
        <p:spPr>
          <a:xfrm>
            <a:off x="407368" y="1700808"/>
            <a:ext cx="11881320" cy="5078313"/>
          </a:xfrm>
          <a:prstGeom prst="rect">
            <a:avLst/>
          </a:prstGeom>
          <a:noFill/>
        </p:spPr>
        <p:txBody>
          <a:bodyPr wrap="square">
            <a:spAutoFit/>
          </a:bodyPr>
          <a:lstStyle/>
          <a:p>
            <a:r>
              <a:rPr lang="en-US" dirty="0"/>
              <a:t>26</a:t>
            </a:r>
            <a:r>
              <a:rPr lang="ru-RU" dirty="0"/>
              <a:t>. </a:t>
            </a:r>
            <a:r>
              <a:rPr lang="en-US" dirty="0"/>
              <a:t>A. Panwar and L. P. Tan, “Current status of </a:t>
            </a:r>
            <a:r>
              <a:rPr lang="en-US" dirty="0" err="1"/>
              <a:t>bioinks</a:t>
            </a:r>
            <a:r>
              <a:rPr lang="en-US" dirty="0"/>
              <a:t> for micro-</a:t>
            </a:r>
            <a:r>
              <a:rPr lang="en-US" dirty="0" err="1"/>
              <a:t>extrusionbased</a:t>
            </a:r>
            <a:r>
              <a:rPr lang="ru-RU" dirty="0"/>
              <a:t> </a:t>
            </a:r>
            <a:r>
              <a:rPr lang="en-US" dirty="0"/>
              <a:t>3D bioprinting,” Molecules 21(6), 685 (2016).</a:t>
            </a:r>
          </a:p>
          <a:p>
            <a:r>
              <a:rPr lang="en-US" dirty="0"/>
              <a:t>27</a:t>
            </a:r>
            <a:r>
              <a:rPr lang="ru-RU" dirty="0"/>
              <a:t>. </a:t>
            </a:r>
            <a:r>
              <a:rPr lang="en-US" dirty="0"/>
              <a:t>B. N. Turner and S. A. Gold, “A review of melt extrusion additive</a:t>
            </a:r>
            <a:r>
              <a:rPr lang="ru-RU" dirty="0"/>
              <a:t> </a:t>
            </a:r>
            <a:r>
              <a:rPr lang="en-US" dirty="0"/>
              <a:t>manufacturing processes. II. Materials, dimensional accuracy, and surface</a:t>
            </a:r>
            <a:r>
              <a:rPr lang="ru-RU" dirty="0"/>
              <a:t> </a:t>
            </a:r>
            <a:r>
              <a:rPr lang="en-US" dirty="0"/>
              <a:t>roughness,” Rapid Prototyping J. 21(3), 250–261 (2015).</a:t>
            </a:r>
          </a:p>
          <a:p>
            <a:r>
              <a:rPr lang="en-US" dirty="0"/>
              <a:t>28</a:t>
            </a:r>
            <a:r>
              <a:rPr lang="ru-RU" dirty="0"/>
              <a:t>. </a:t>
            </a:r>
            <a:r>
              <a:rPr lang="en-US" dirty="0"/>
              <a:t>K. Christensen, C. Xu, W. Chai, Z. Zhang, J. Fu, and Y. Huang, “Freeform</a:t>
            </a:r>
            <a:r>
              <a:rPr lang="ru-RU" dirty="0"/>
              <a:t> </a:t>
            </a:r>
            <a:r>
              <a:rPr lang="en-US" dirty="0"/>
              <a:t>inkjet printing of cellular structures with bifurcations,” </a:t>
            </a:r>
            <a:r>
              <a:rPr lang="en-US" dirty="0" err="1"/>
              <a:t>Biotechnol</a:t>
            </a:r>
            <a:r>
              <a:rPr lang="en-US" dirty="0"/>
              <a:t>. </a:t>
            </a:r>
            <a:r>
              <a:rPr lang="en-US" dirty="0" err="1"/>
              <a:t>Bioeng</a:t>
            </a:r>
            <a:r>
              <a:rPr lang="en-US" dirty="0"/>
              <a:t>.</a:t>
            </a:r>
            <a:r>
              <a:rPr lang="ru-RU" dirty="0"/>
              <a:t> </a:t>
            </a:r>
            <a:r>
              <a:rPr lang="en-US" dirty="0"/>
              <a:t>112(5), 1047–1055 (2015).</a:t>
            </a:r>
          </a:p>
          <a:p>
            <a:r>
              <a:rPr lang="en-US" dirty="0"/>
              <a:t>29</a:t>
            </a:r>
            <a:r>
              <a:rPr lang="ru-RU" dirty="0"/>
              <a:t>. </a:t>
            </a:r>
            <a:r>
              <a:rPr lang="en-US" dirty="0"/>
              <a:t>G. Gao, A. F. Schilling, K. Hubbell, T. </a:t>
            </a:r>
            <a:r>
              <a:rPr lang="en-US" dirty="0" err="1"/>
              <a:t>Yonezawa</a:t>
            </a:r>
            <a:r>
              <a:rPr lang="en-US" dirty="0"/>
              <a:t>, D. Truong, Y. Hong, G. Dai,</a:t>
            </a:r>
            <a:r>
              <a:rPr lang="ru-RU" dirty="0"/>
              <a:t> </a:t>
            </a:r>
            <a:r>
              <a:rPr lang="en-US" dirty="0"/>
              <a:t>and X. Cui, “Improved properties of bone and cartilage tissue from 3D </a:t>
            </a:r>
            <a:r>
              <a:rPr lang="en-US" dirty="0" err="1"/>
              <a:t>inkjetbioprinted</a:t>
            </a:r>
            <a:r>
              <a:rPr lang="ru-RU" dirty="0"/>
              <a:t> </a:t>
            </a:r>
            <a:r>
              <a:rPr lang="en-US" dirty="0"/>
              <a:t>human mesenchymal stem cells by simultaneous deposition and</a:t>
            </a:r>
          </a:p>
          <a:p>
            <a:r>
              <a:rPr lang="en-US" dirty="0" err="1"/>
              <a:t>photocrosslinking</a:t>
            </a:r>
            <a:r>
              <a:rPr lang="en-US" dirty="0"/>
              <a:t> in PEG-</a:t>
            </a:r>
            <a:r>
              <a:rPr lang="en-US" dirty="0" err="1"/>
              <a:t>GelMA</a:t>
            </a:r>
            <a:r>
              <a:rPr lang="en-US" dirty="0"/>
              <a:t>,” </a:t>
            </a:r>
            <a:r>
              <a:rPr lang="en-US" dirty="0" err="1"/>
              <a:t>Biotechnol</a:t>
            </a:r>
            <a:r>
              <a:rPr lang="en-US" dirty="0"/>
              <a:t>. Lett. 37(11), 2349–2355</a:t>
            </a:r>
            <a:r>
              <a:rPr lang="ru-RU" dirty="0"/>
              <a:t> </a:t>
            </a:r>
            <a:r>
              <a:rPr lang="en-US" dirty="0"/>
              <a:t>(2015).</a:t>
            </a:r>
          </a:p>
          <a:p>
            <a:r>
              <a:rPr lang="en-US" dirty="0"/>
              <a:t>30</a:t>
            </a:r>
            <a:r>
              <a:rPr lang="ru-RU" dirty="0"/>
              <a:t>. </a:t>
            </a:r>
            <a:r>
              <a:rPr lang="en-US" dirty="0"/>
              <a:t>D. </a:t>
            </a:r>
            <a:r>
              <a:rPr lang="en-US" dirty="0" err="1"/>
              <a:t>Riester</a:t>
            </a:r>
            <a:r>
              <a:rPr lang="en-US" dirty="0"/>
              <a:t>, J. </a:t>
            </a:r>
            <a:r>
              <a:rPr lang="en-US" dirty="0" err="1"/>
              <a:t>Budde</a:t>
            </a:r>
            <a:r>
              <a:rPr lang="en-US" dirty="0"/>
              <a:t>, C. </a:t>
            </a:r>
            <a:r>
              <a:rPr lang="en-US" dirty="0" err="1"/>
              <a:t>Gach</a:t>
            </a:r>
            <a:r>
              <a:rPr lang="en-US" dirty="0"/>
              <a:t>, and M. </a:t>
            </a:r>
            <a:r>
              <a:rPr lang="en-US" dirty="0" err="1"/>
              <a:t>Wehner</a:t>
            </a:r>
            <a:r>
              <a:rPr lang="en-US" dirty="0"/>
              <a:t>, “High speed photography of</a:t>
            </a:r>
            <a:r>
              <a:rPr lang="ru-RU" dirty="0"/>
              <a:t> </a:t>
            </a:r>
            <a:r>
              <a:rPr lang="en-US" dirty="0"/>
              <a:t>laser induced forward transfer (LIFT) of single and double-layered transfer</a:t>
            </a:r>
            <a:r>
              <a:rPr lang="ru-RU" dirty="0"/>
              <a:t> </a:t>
            </a:r>
            <a:r>
              <a:rPr lang="en-US" dirty="0"/>
              <a:t>layers for single cell transfer,” J. Laser Micro/</a:t>
            </a:r>
            <a:r>
              <a:rPr lang="en-US" dirty="0" err="1"/>
              <a:t>Nanoeng</a:t>
            </a:r>
            <a:r>
              <a:rPr lang="en-US" dirty="0"/>
              <a:t>. 11(2), 199–203</a:t>
            </a:r>
            <a:r>
              <a:rPr lang="ru-RU" dirty="0"/>
              <a:t> </a:t>
            </a:r>
            <a:r>
              <a:rPr lang="en-US" dirty="0"/>
              <a:t>(2016).</a:t>
            </a:r>
            <a:endParaRPr lang="ru-RU" dirty="0"/>
          </a:p>
          <a:p>
            <a:r>
              <a:rPr lang="en-US" dirty="0"/>
              <a:t>31</a:t>
            </a:r>
            <a:r>
              <a:rPr lang="ru-RU" dirty="0"/>
              <a:t>. </a:t>
            </a:r>
            <a:r>
              <a:rPr lang="en-US" dirty="0"/>
              <a:t>B. </a:t>
            </a:r>
            <a:r>
              <a:rPr lang="en-US" dirty="0" err="1"/>
              <a:t>Grigoryan</a:t>
            </a:r>
            <a:r>
              <a:rPr lang="en-US" dirty="0"/>
              <a:t>, S. J. Paulsen, D. C. Corbett, D. W. </a:t>
            </a:r>
            <a:r>
              <a:rPr lang="en-US" dirty="0" err="1"/>
              <a:t>Sazer</a:t>
            </a:r>
            <a:r>
              <a:rPr lang="en-US" dirty="0"/>
              <a:t>, C. L. Fortin, A. J. </a:t>
            </a:r>
            <a:r>
              <a:rPr lang="en-US" dirty="0" err="1"/>
              <a:t>Zaita</a:t>
            </a:r>
            <a:r>
              <a:rPr lang="en-US" dirty="0"/>
              <a:t>,</a:t>
            </a:r>
            <a:r>
              <a:rPr lang="ru-RU" dirty="0"/>
              <a:t> </a:t>
            </a:r>
            <a:r>
              <a:rPr lang="en-US" dirty="0"/>
              <a:t>P. T. Greenfield, N. J. Calafat, J. P. </a:t>
            </a:r>
            <a:r>
              <a:rPr lang="en-US" dirty="0" err="1"/>
              <a:t>Gounley</a:t>
            </a:r>
            <a:r>
              <a:rPr lang="en-US" dirty="0"/>
              <a:t>, A. H. Ta, F. Johansson, A.</a:t>
            </a:r>
            <a:r>
              <a:rPr lang="ru-RU" dirty="0"/>
              <a:t> </a:t>
            </a:r>
            <a:r>
              <a:rPr lang="en-US" dirty="0" err="1"/>
              <a:t>Randles</a:t>
            </a:r>
            <a:r>
              <a:rPr lang="en-US" dirty="0"/>
              <a:t>, J. E. </a:t>
            </a:r>
            <a:r>
              <a:rPr lang="en-US" dirty="0" err="1"/>
              <a:t>Rosenkrantz</a:t>
            </a:r>
            <a:r>
              <a:rPr lang="en-US" dirty="0"/>
              <a:t>, J. D. Louis-Rosenberg, P. A. </a:t>
            </a:r>
            <a:r>
              <a:rPr lang="en-US" dirty="0" err="1"/>
              <a:t>Galie</a:t>
            </a:r>
            <a:r>
              <a:rPr lang="en-US" dirty="0"/>
              <a:t>, K. R. Stevens,</a:t>
            </a:r>
          </a:p>
          <a:p>
            <a:r>
              <a:rPr lang="en-US" dirty="0"/>
              <a:t>and J. S. Miller, “</a:t>
            </a:r>
            <a:r>
              <a:rPr lang="en-US" dirty="0" err="1"/>
              <a:t>Multivascular</a:t>
            </a:r>
            <a:r>
              <a:rPr lang="en-US" dirty="0"/>
              <a:t> networks and functional intravascular topologies</a:t>
            </a:r>
            <a:r>
              <a:rPr lang="ru-RU" dirty="0"/>
              <a:t> </a:t>
            </a:r>
            <a:r>
              <a:rPr lang="en-US" dirty="0"/>
              <a:t>within biocompatible hydrogels,” Science 364(6439), 458 (2019).</a:t>
            </a:r>
          </a:p>
          <a:p>
            <a:r>
              <a:rPr lang="en-US" dirty="0"/>
              <a:t>32</a:t>
            </a:r>
            <a:r>
              <a:rPr lang="ru-RU" dirty="0"/>
              <a:t>. </a:t>
            </a:r>
            <a:r>
              <a:rPr lang="en-US" dirty="0"/>
              <a:t>Z. Wang, R. Abdulla, B. Parker, R. </a:t>
            </a:r>
            <a:r>
              <a:rPr lang="en-US" dirty="0" err="1"/>
              <a:t>Samanipour</a:t>
            </a:r>
            <a:r>
              <a:rPr lang="en-US" dirty="0"/>
              <a:t>, S. Ghosh, and K. Kim, “A</a:t>
            </a:r>
            <a:r>
              <a:rPr lang="ru-RU" dirty="0"/>
              <a:t> </a:t>
            </a:r>
            <a:r>
              <a:rPr lang="en-US" dirty="0"/>
              <a:t>simple and high-resolution stereolithography-based 3D bioprinting system</a:t>
            </a:r>
            <a:r>
              <a:rPr lang="ru-RU" dirty="0"/>
              <a:t> </a:t>
            </a:r>
            <a:r>
              <a:rPr lang="en-US" dirty="0"/>
              <a:t>using visible light </a:t>
            </a:r>
            <a:r>
              <a:rPr lang="en-US" dirty="0" err="1"/>
              <a:t>crosslinkable</a:t>
            </a:r>
            <a:r>
              <a:rPr lang="en-US" dirty="0"/>
              <a:t> </a:t>
            </a:r>
            <a:r>
              <a:rPr lang="en-US" dirty="0" err="1"/>
              <a:t>bioinks</a:t>
            </a:r>
            <a:r>
              <a:rPr lang="en-US" dirty="0"/>
              <a:t>,” </a:t>
            </a:r>
            <a:r>
              <a:rPr lang="en-US" dirty="0" err="1"/>
              <a:t>Biofabrication</a:t>
            </a:r>
            <a:r>
              <a:rPr lang="en-US" dirty="0"/>
              <a:t> 7(4), 045009 (2015).</a:t>
            </a:r>
          </a:p>
        </p:txBody>
      </p:sp>
    </p:spTree>
    <p:extLst>
      <p:ext uri="{BB962C8B-B14F-4D97-AF65-F5344CB8AC3E}">
        <p14:creationId xmlns:p14="http://schemas.microsoft.com/office/powerpoint/2010/main" val="263024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F8A936-6269-41E5-B063-B7A937348E55}"/>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16BF5619-3F8A-4C7C-B776-212EF3ADC918}"/>
              </a:ext>
            </a:extLst>
          </p:cNvPr>
          <p:cNvSpPr txBox="1"/>
          <p:nvPr/>
        </p:nvSpPr>
        <p:spPr>
          <a:xfrm>
            <a:off x="407368" y="1700808"/>
            <a:ext cx="11521280" cy="5078313"/>
          </a:xfrm>
          <a:prstGeom prst="rect">
            <a:avLst/>
          </a:prstGeom>
          <a:noFill/>
        </p:spPr>
        <p:txBody>
          <a:bodyPr wrap="square">
            <a:spAutoFit/>
          </a:bodyPr>
          <a:lstStyle/>
          <a:p>
            <a:r>
              <a:rPr lang="en-US" dirty="0"/>
              <a:t>33</a:t>
            </a:r>
            <a:r>
              <a:rPr lang="ru-RU" dirty="0"/>
              <a:t>. </a:t>
            </a:r>
            <a:r>
              <a:rPr lang="en-US" dirty="0"/>
              <a:t>Z. Wang, X. </a:t>
            </a:r>
            <a:r>
              <a:rPr lang="en-US" dirty="0" err="1"/>
              <a:t>Jin</a:t>
            </a:r>
            <a:r>
              <a:rPr lang="en-US" dirty="0"/>
              <a:t>, Z. Tian, F. Menard, J. F. Holzman, K. Kim, and A. Novel,</a:t>
            </a:r>
            <a:r>
              <a:rPr lang="ru-RU" dirty="0"/>
              <a:t> </a:t>
            </a:r>
            <a:r>
              <a:rPr lang="en-US" dirty="0"/>
              <a:t>“Well-resolved direct laser bioprinting system for rapid cell encapsulation</a:t>
            </a:r>
            <a:r>
              <a:rPr lang="ru-RU" dirty="0"/>
              <a:t> </a:t>
            </a:r>
            <a:r>
              <a:rPr lang="en-US" dirty="0"/>
              <a:t>and microwell fabrication,” Adv. Healthcare Mater. 7(9), e1701249 (2018).</a:t>
            </a:r>
          </a:p>
          <a:p>
            <a:r>
              <a:rPr lang="en-US" dirty="0"/>
              <a:t>34</a:t>
            </a:r>
            <a:r>
              <a:rPr lang="ru-RU" dirty="0"/>
              <a:t>. </a:t>
            </a:r>
            <a:r>
              <a:rPr lang="en-US" dirty="0"/>
              <a:t>Y. J. </a:t>
            </a:r>
            <a:r>
              <a:rPr lang="en-US" dirty="0" err="1"/>
              <a:t>Seol</a:t>
            </a:r>
            <a:r>
              <a:rPr lang="en-US" dirty="0"/>
              <a:t>, H. W. Kang, S. J. Lee, A. Atala, and J. J. </a:t>
            </a:r>
            <a:r>
              <a:rPr lang="en-US" dirty="0" err="1"/>
              <a:t>Yoo</a:t>
            </a:r>
            <a:r>
              <a:rPr lang="en-US" dirty="0"/>
              <a:t>, “Bioprinting technology</a:t>
            </a:r>
            <a:r>
              <a:rPr lang="ru-RU" dirty="0"/>
              <a:t> </a:t>
            </a:r>
            <a:r>
              <a:rPr lang="en-US" dirty="0"/>
              <a:t>and its applications,” Eur. J. </a:t>
            </a:r>
            <a:r>
              <a:rPr lang="en-US" dirty="0" err="1"/>
              <a:t>Cardiothorac</a:t>
            </a:r>
            <a:r>
              <a:rPr lang="en-US" dirty="0"/>
              <a:t>. Surg. 46(3), 342–348 (2014).</a:t>
            </a:r>
          </a:p>
          <a:p>
            <a:r>
              <a:rPr lang="en-US" dirty="0"/>
              <a:t>35</a:t>
            </a:r>
            <a:r>
              <a:rPr lang="ru-RU" dirty="0"/>
              <a:t>. </a:t>
            </a:r>
            <a:r>
              <a:rPr lang="en-US" dirty="0"/>
              <a:t>J. M. Lee, W. L. Ng, and W. Y. Yeong, “Resolution and shape in bioprinting:</a:t>
            </a:r>
            <a:r>
              <a:rPr lang="ru-RU" dirty="0"/>
              <a:t> </a:t>
            </a:r>
            <a:r>
              <a:rPr lang="en-US" dirty="0"/>
              <a:t>Strategizing towards complex tissue and organ printing,” Appl. Phys. Rev.</a:t>
            </a:r>
            <a:r>
              <a:rPr lang="ru-RU" dirty="0"/>
              <a:t> </a:t>
            </a:r>
            <a:r>
              <a:rPr lang="en-US" dirty="0"/>
              <a:t>6(1), 011307 (2019).</a:t>
            </a:r>
          </a:p>
          <a:p>
            <a:r>
              <a:rPr lang="en-US" dirty="0"/>
              <a:t>36</a:t>
            </a:r>
            <a:r>
              <a:rPr lang="ru-RU" dirty="0"/>
              <a:t>. </a:t>
            </a:r>
            <a:r>
              <a:rPr lang="en-US" dirty="0"/>
              <a:t>J. F. Xing, M. L. Zheng, and X. M. Duan, “Two-photon polymerization microfabrication</a:t>
            </a:r>
            <a:r>
              <a:rPr lang="ru-RU" dirty="0"/>
              <a:t> </a:t>
            </a:r>
            <a:r>
              <a:rPr lang="en-US" dirty="0"/>
              <a:t>of hydrogels: An advanced 3D printing technology for tissue engineering</a:t>
            </a:r>
            <a:r>
              <a:rPr lang="ru-RU" dirty="0"/>
              <a:t> </a:t>
            </a:r>
            <a:r>
              <a:rPr lang="en-US" dirty="0"/>
              <a:t>and drug delivery,” Chem. Soc. Rev. 44(15), 5031–5039 (2015).</a:t>
            </a:r>
          </a:p>
          <a:p>
            <a:r>
              <a:rPr lang="en-US" dirty="0"/>
              <a:t>37</a:t>
            </a:r>
            <a:r>
              <a:rPr lang="ru-RU" dirty="0"/>
              <a:t>. </a:t>
            </a:r>
            <a:r>
              <a:rPr lang="en-US" dirty="0"/>
              <a:t>A. Schwab, R. </a:t>
            </a:r>
            <a:r>
              <a:rPr lang="en-US" dirty="0" err="1"/>
              <a:t>Levato</a:t>
            </a:r>
            <a:r>
              <a:rPr lang="en-US" dirty="0"/>
              <a:t>, M. </a:t>
            </a:r>
            <a:r>
              <a:rPr lang="en-US" dirty="0" err="1"/>
              <a:t>D’Este</a:t>
            </a:r>
            <a:r>
              <a:rPr lang="en-US" dirty="0"/>
              <a:t>, S. </a:t>
            </a:r>
            <a:r>
              <a:rPr lang="en-US" dirty="0" err="1"/>
              <a:t>Piluso</a:t>
            </a:r>
            <a:r>
              <a:rPr lang="en-US" dirty="0"/>
              <a:t>, D. Eglin, and J. </a:t>
            </a:r>
            <a:r>
              <a:rPr lang="en-US" dirty="0" err="1"/>
              <a:t>Malda</a:t>
            </a:r>
            <a:r>
              <a:rPr lang="en-US" dirty="0"/>
              <a:t>,</a:t>
            </a:r>
            <a:r>
              <a:rPr lang="ru-RU" dirty="0"/>
              <a:t> </a:t>
            </a:r>
            <a:r>
              <a:rPr lang="en-US" dirty="0"/>
              <a:t>“Printability and shape fidelity of </a:t>
            </a:r>
            <a:r>
              <a:rPr lang="en-US" dirty="0" err="1"/>
              <a:t>bioinks</a:t>
            </a:r>
            <a:r>
              <a:rPr lang="en-US" dirty="0"/>
              <a:t> in 3D bioprinting,” Chem. Rev. 19,</a:t>
            </a:r>
            <a:r>
              <a:rPr lang="ru-RU" dirty="0"/>
              <a:t> </a:t>
            </a:r>
            <a:r>
              <a:rPr lang="en-US" dirty="0"/>
              <a:t>11028–11055 (2020).</a:t>
            </a:r>
          </a:p>
          <a:p>
            <a:r>
              <a:rPr lang="en-US" dirty="0"/>
              <a:t>38</a:t>
            </a:r>
            <a:r>
              <a:rPr lang="ru-RU" dirty="0"/>
              <a:t>. </a:t>
            </a:r>
            <a:r>
              <a:rPr lang="en-US" dirty="0"/>
              <a:t>J. T. Delaney, P. J. Smith, and U. S. Schubert, “Inkjet printing of proteins,”</a:t>
            </a:r>
            <a:r>
              <a:rPr lang="ru-RU" dirty="0"/>
              <a:t> </a:t>
            </a:r>
            <a:r>
              <a:rPr lang="en-US" dirty="0"/>
              <a:t>Soft Matter 5(24), 4866–4877 (2009).</a:t>
            </a:r>
            <a:endParaRPr lang="ru-RU" dirty="0"/>
          </a:p>
          <a:p>
            <a:r>
              <a:rPr lang="en-US" dirty="0"/>
              <a:t>39</a:t>
            </a:r>
            <a:r>
              <a:rPr lang="ru-RU" dirty="0"/>
              <a:t>. </a:t>
            </a:r>
            <a:r>
              <a:rPr lang="en-US" dirty="0"/>
              <a:t>M. </a:t>
            </a:r>
            <a:r>
              <a:rPr lang="en-US" dirty="0" err="1"/>
              <a:t>Layani</a:t>
            </a:r>
            <a:r>
              <a:rPr lang="en-US" dirty="0"/>
              <a:t>, X. Wang, and S. </a:t>
            </a:r>
            <a:r>
              <a:rPr lang="en-US" dirty="0" err="1"/>
              <a:t>Magdassi</a:t>
            </a:r>
            <a:r>
              <a:rPr lang="en-US" dirty="0"/>
              <a:t>, “Novel materials for 3D printing by</a:t>
            </a:r>
            <a:r>
              <a:rPr lang="ru-RU" dirty="0"/>
              <a:t> </a:t>
            </a:r>
            <a:r>
              <a:rPr lang="en-US" dirty="0"/>
              <a:t>photopolymerization,” Adv. Mater. 30</a:t>
            </a:r>
            <a:r>
              <a:rPr lang="ru-RU" dirty="0"/>
              <a:t> </a:t>
            </a:r>
            <a:r>
              <a:rPr lang="en-US" dirty="0"/>
              <a:t>(41), 1706344 (2018).</a:t>
            </a:r>
          </a:p>
          <a:p>
            <a:r>
              <a:rPr lang="en-US" dirty="0"/>
              <a:t>40</a:t>
            </a:r>
            <a:r>
              <a:rPr lang="ru-RU" dirty="0"/>
              <a:t>. </a:t>
            </a:r>
            <a:r>
              <a:rPr lang="en-US" dirty="0"/>
              <a:t>H. J. </a:t>
            </a:r>
            <a:r>
              <a:rPr lang="en-US" dirty="0" err="1"/>
              <a:t>Jeong</a:t>
            </a:r>
            <a:r>
              <a:rPr lang="en-US" dirty="0"/>
              <a:t>, H. Nam, J. Jang, and S. J. Lee, “3D bioprinting strategies for the</a:t>
            </a:r>
            <a:r>
              <a:rPr lang="ru-RU" dirty="0"/>
              <a:t> </a:t>
            </a:r>
            <a:r>
              <a:rPr lang="en-US" dirty="0"/>
              <a:t>regeneration of functional tubular tissues and organs,” Bioengineering 7(2),</a:t>
            </a:r>
            <a:r>
              <a:rPr lang="ru-RU" dirty="0"/>
              <a:t> </a:t>
            </a:r>
            <a:r>
              <a:rPr lang="en-US" dirty="0"/>
              <a:t>32 (2020).</a:t>
            </a:r>
          </a:p>
          <a:p>
            <a:r>
              <a:rPr lang="en-US" dirty="0"/>
              <a:t>41</a:t>
            </a:r>
            <a:r>
              <a:rPr lang="ru-RU" dirty="0"/>
              <a:t>. </a:t>
            </a:r>
            <a:r>
              <a:rPr lang="en-US" dirty="0"/>
              <a:t>T. M. Valentin, S. E. Leggett, P.-Y. Chen, J. K. Sodhi, L. H. Stephens, H. D.</a:t>
            </a:r>
            <a:r>
              <a:rPr lang="ru-RU" dirty="0"/>
              <a:t> </a:t>
            </a:r>
            <a:r>
              <a:rPr lang="en-US" dirty="0"/>
              <a:t>McClintock, J. Y. Sim, and I. Y. Wong, “Stereolithographic printing of</a:t>
            </a:r>
            <a:r>
              <a:rPr lang="ru-RU" dirty="0"/>
              <a:t> </a:t>
            </a:r>
            <a:r>
              <a:rPr lang="en-US" dirty="0"/>
              <a:t>ionically-crosslinked alginate hydrogels for degradable biomaterials and</a:t>
            </a:r>
          </a:p>
          <a:p>
            <a:r>
              <a:rPr lang="en-US" dirty="0"/>
              <a:t>microfluidics,” Lab Chip 17(20), 3474–3488 (2017).</a:t>
            </a:r>
          </a:p>
        </p:txBody>
      </p:sp>
    </p:spTree>
    <p:extLst>
      <p:ext uri="{BB962C8B-B14F-4D97-AF65-F5344CB8AC3E}">
        <p14:creationId xmlns:p14="http://schemas.microsoft.com/office/powerpoint/2010/main" val="12894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70FFD7-CCAE-448F-ABB0-815DE822328C}"/>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C387C718-586F-43C3-ACD5-BC79AA0E497F}"/>
              </a:ext>
            </a:extLst>
          </p:cNvPr>
          <p:cNvSpPr txBox="1"/>
          <p:nvPr/>
        </p:nvSpPr>
        <p:spPr>
          <a:xfrm>
            <a:off x="335360" y="1628800"/>
            <a:ext cx="11737304" cy="5355312"/>
          </a:xfrm>
          <a:prstGeom prst="rect">
            <a:avLst/>
          </a:prstGeom>
          <a:noFill/>
        </p:spPr>
        <p:txBody>
          <a:bodyPr wrap="square">
            <a:spAutoFit/>
          </a:bodyPr>
          <a:lstStyle/>
          <a:p>
            <a:r>
              <a:rPr lang="en-US" dirty="0"/>
              <a:t>42</a:t>
            </a:r>
            <a:r>
              <a:rPr lang="ru-RU" dirty="0"/>
              <a:t>. </a:t>
            </a:r>
            <a:r>
              <a:rPr lang="en-US" dirty="0"/>
              <a:t>W. C. Wilson, Jr. and T. Boland, “Cell and organ printing 1: Protein and cell</a:t>
            </a:r>
            <a:r>
              <a:rPr lang="ru-RU" dirty="0"/>
              <a:t> </a:t>
            </a:r>
            <a:r>
              <a:rPr lang="en-US" dirty="0"/>
              <a:t>printers,” Anat. Rec. Part A 272A(2), 491–496 (2003).</a:t>
            </a:r>
          </a:p>
          <a:p>
            <a:r>
              <a:rPr lang="en-US" dirty="0"/>
              <a:t>43</a:t>
            </a:r>
            <a:r>
              <a:rPr lang="ru-RU" dirty="0"/>
              <a:t>. </a:t>
            </a:r>
            <a:r>
              <a:rPr lang="en-US" dirty="0"/>
              <a:t>T. Boland, V. Mironov, A. </a:t>
            </a:r>
            <a:r>
              <a:rPr lang="en-US" dirty="0" err="1"/>
              <a:t>Gutowska</a:t>
            </a:r>
            <a:r>
              <a:rPr lang="en-US" dirty="0"/>
              <a:t>, E. A. Roth, and R. R. </a:t>
            </a:r>
            <a:r>
              <a:rPr lang="en-US" dirty="0" err="1"/>
              <a:t>Markwald</a:t>
            </a:r>
            <a:r>
              <a:rPr lang="en-US" dirty="0"/>
              <a:t>, “Cell</a:t>
            </a:r>
            <a:r>
              <a:rPr lang="ru-RU" dirty="0"/>
              <a:t> </a:t>
            </a:r>
            <a:r>
              <a:rPr lang="en-US" dirty="0"/>
              <a:t>and organ printing 2: Fusion of cell aggregates in three-dimensional gels,”</a:t>
            </a:r>
            <a:r>
              <a:rPr lang="ru-RU" dirty="0"/>
              <a:t> </a:t>
            </a:r>
            <a:r>
              <a:rPr lang="en-US" dirty="0"/>
              <a:t>Anat. Rec. Part A 272A(2), 497–502 (2003).</a:t>
            </a:r>
            <a:endParaRPr lang="ru-RU" dirty="0"/>
          </a:p>
          <a:p>
            <a:r>
              <a:rPr lang="en-US" dirty="0"/>
              <a:t>44</a:t>
            </a:r>
            <a:r>
              <a:rPr lang="ru-RU" dirty="0"/>
              <a:t>. </a:t>
            </a:r>
            <a:r>
              <a:rPr lang="en-US" dirty="0"/>
              <a:t>X. Cui and T. Boland, “Human microvasculature fabrication using thermal</a:t>
            </a:r>
            <a:r>
              <a:rPr lang="ru-RU" dirty="0"/>
              <a:t> </a:t>
            </a:r>
            <a:r>
              <a:rPr lang="en-US" dirty="0"/>
              <a:t>inkjet printing technology,” Biomaterials 30(31), 6221–6227 (2009).</a:t>
            </a:r>
          </a:p>
          <a:p>
            <a:r>
              <a:rPr lang="en-US" dirty="0"/>
              <a:t>45</a:t>
            </a:r>
            <a:r>
              <a:rPr lang="ru-RU" dirty="0"/>
              <a:t>. </a:t>
            </a:r>
            <a:r>
              <a:rPr lang="en-US" dirty="0"/>
              <a:t>T. Xu, W. Zhao, J. M. Zhu, M. Z. </a:t>
            </a:r>
            <a:r>
              <a:rPr lang="en-US" dirty="0" err="1"/>
              <a:t>Albanna</a:t>
            </a:r>
            <a:r>
              <a:rPr lang="en-US" dirty="0"/>
              <a:t>, J. J. </a:t>
            </a:r>
            <a:r>
              <a:rPr lang="en-US" dirty="0" err="1"/>
              <a:t>Yoo</a:t>
            </a:r>
            <a:r>
              <a:rPr lang="en-US" dirty="0"/>
              <a:t>, and A. Atala, “Complex</a:t>
            </a:r>
            <a:r>
              <a:rPr lang="ru-RU" dirty="0"/>
              <a:t> </a:t>
            </a:r>
            <a:r>
              <a:rPr lang="en-US" dirty="0"/>
              <a:t>heterogeneous tissue constructs containing multiple cell types prepared by</a:t>
            </a:r>
            <a:r>
              <a:rPr lang="ru-RU" dirty="0"/>
              <a:t> </a:t>
            </a:r>
            <a:r>
              <a:rPr lang="en-US" dirty="0"/>
              <a:t>inkjet printing technology,” Biomaterials 34(1), 130–139 (2013).</a:t>
            </a:r>
          </a:p>
          <a:p>
            <a:r>
              <a:rPr lang="en-US" dirty="0"/>
              <a:t>46</a:t>
            </a:r>
            <a:r>
              <a:rPr lang="ru-RU" dirty="0"/>
              <a:t>. </a:t>
            </a:r>
            <a:r>
              <a:rPr lang="en-US" dirty="0"/>
              <a:t>D. </a:t>
            </a:r>
            <a:r>
              <a:rPr lang="en-US" dirty="0" err="1"/>
              <a:t>Foresti</a:t>
            </a:r>
            <a:r>
              <a:rPr lang="en-US" dirty="0"/>
              <a:t>, K. T. Kroll, R. Amissah, F. </a:t>
            </a:r>
            <a:r>
              <a:rPr lang="en-US" dirty="0" err="1"/>
              <a:t>Sillani</a:t>
            </a:r>
            <a:r>
              <a:rPr lang="en-US" dirty="0"/>
              <a:t>, K. A. Homan, D. </a:t>
            </a:r>
            <a:r>
              <a:rPr lang="en-US" dirty="0" err="1"/>
              <a:t>Poulikakos</a:t>
            </a:r>
            <a:r>
              <a:rPr lang="en-US" dirty="0"/>
              <a:t>,</a:t>
            </a:r>
            <a:r>
              <a:rPr lang="ru-RU" dirty="0"/>
              <a:t> </a:t>
            </a:r>
            <a:r>
              <a:rPr lang="en-US" dirty="0"/>
              <a:t>and J. A. Lewis, “Acoustophoretic printing,” Sci. Adv. 4(8), eaat1659 (2018).</a:t>
            </a:r>
          </a:p>
          <a:p>
            <a:r>
              <a:rPr lang="en-US" dirty="0"/>
              <a:t>47</a:t>
            </a:r>
            <a:r>
              <a:rPr lang="ru-RU" dirty="0"/>
              <a:t>. </a:t>
            </a:r>
            <a:r>
              <a:rPr lang="en-US" dirty="0"/>
              <a:t>J. S. Miller, K. R. Stevens, M. T. Yang, B. M. Baker, D. H. Nguyen, D. M.</a:t>
            </a:r>
            <a:r>
              <a:rPr lang="ru-RU" dirty="0"/>
              <a:t> </a:t>
            </a:r>
            <a:r>
              <a:rPr lang="en-US" dirty="0"/>
              <a:t>Cohen, E. Toro, A. A. Chen, P. A. </a:t>
            </a:r>
            <a:r>
              <a:rPr lang="en-US" dirty="0" err="1"/>
              <a:t>Galie</a:t>
            </a:r>
            <a:r>
              <a:rPr lang="en-US" dirty="0"/>
              <a:t>, X. Yu, R. Chaturvedi, S. N. Bhatia,</a:t>
            </a:r>
            <a:r>
              <a:rPr lang="ru-RU" dirty="0"/>
              <a:t> </a:t>
            </a:r>
            <a:r>
              <a:rPr lang="en-US" dirty="0"/>
              <a:t>and C. S. Chen, “Rapid casting of patterned vascular networks for </a:t>
            </a:r>
            <a:r>
              <a:rPr lang="en-US" dirty="0" err="1"/>
              <a:t>perfusable</a:t>
            </a:r>
            <a:endParaRPr lang="en-US" dirty="0"/>
          </a:p>
          <a:p>
            <a:r>
              <a:rPr lang="en-US" dirty="0"/>
              <a:t>engineered three-dimensional tissues,” Nat. Mater. 11(9), 768–774</a:t>
            </a:r>
            <a:r>
              <a:rPr lang="ru-RU" dirty="0"/>
              <a:t> </a:t>
            </a:r>
            <a:r>
              <a:rPr lang="en-US" dirty="0"/>
              <a:t>(2012).</a:t>
            </a:r>
          </a:p>
          <a:p>
            <a:r>
              <a:rPr lang="en-US" dirty="0"/>
              <a:t>48</a:t>
            </a:r>
            <a:r>
              <a:rPr lang="ru-RU" dirty="0"/>
              <a:t>. </a:t>
            </a:r>
            <a:r>
              <a:rPr lang="en-US" dirty="0"/>
              <a:t>D. B. </a:t>
            </a:r>
            <a:r>
              <a:rPr lang="en-US" dirty="0" err="1"/>
              <a:t>Kolesky</a:t>
            </a:r>
            <a:r>
              <a:rPr lang="en-US" dirty="0"/>
              <a:t>, R. L. </a:t>
            </a:r>
            <a:r>
              <a:rPr lang="en-US" dirty="0" err="1"/>
              <a:t>Truby</a:t>
            </a:r>
            <a:r>
              <a:rPr lang="en-US" dirty="0"/>
              <a:t>, A. S. Gladman, T. A. </a:t>
            </a:r>
            <a:r>
              <a:rPr lang="en-US" dirty="0" err="1"/>
              <a:t>Busbee</a:t>
            </a:r>
            <a:r>
              <a:rPr lang="en-US" dirty="0"/>
              <a:t>, K. A. Homan, and J.</a:t>
            </a:r>
            <a:r>
              <a:rPr lang="ru-RU" dirty="0"/>
              <a:t> </a:t>
            </a:r>
            <a:r>
              <a:rPr lang="en-US" dirty="0"/>
              <a:t>A. Lewis, “3D bioprinting of vascularized, heterogeneous cell-laden tissue</a:t>
            </a:r>
            <a:r>
              <a:rPr lang="ru-RU" dirty="0"/>
              <a:t> </a:t>
            </a:r>
            <a:r>
              <a:rPr lang="en-US" dirty="0"/>
              <a:t>constructs,” Adv. Mater. 26(19), 3124–3130 (2014).</a:t>
            </a:r>
          </a:p>
          <a:p>
            <a:r>
              <a:rPr lang="en-US" dirty="0"/>
              <a:t>49</a:t>
            </a:r>
            <a:r>
              <a:rPr lang="ru-RU" dirty="0"/>
              <a:t>. </a:t>
            </a:r>
            <a:r>
              <a:rPr lang="en-US" dirty="0"/>
              <a:t>K. A. Homan, D. B. </a:t>
            </a:r>
            <a:r>
              <a:rPr lang="en-US" dirty="0" err="1"/>
              <a:t>Kolesky</a:t>
            </a:r>
            <a:r>
              <a:rPr lang="en-US" dirty="0"/>
              <a:t>, M. A. Skylar-Scott, J. Herrmann, H. </a:t>
            </a:r>
            <a:r>
              <a:rPr lang="en-US" dirty="0" err="1"/>
              <a:t>Obuobi</a:t>
            </a:r>
            <a:r>
              <a:rPr lang="en-US" dirty="0"/>
              <a:t>, A.</a:t>
            </a:r>
            <a:r>
              <a:rPr lang="ru-RU" dirty="0"/>
              <a:t> </a:t>
            </a:r>
            <a:r>
              <a:rPr lang="en-US" dirty="0" err="1"/>
              <a:t>Moisan</a:t>
            </a:r>
            <a:r>
              <a:rPr lang="en-US" dirty="0"/>
              <a:t>, and J. A. Lewis, “Bioprinting of 3D convoluted renal proximal</a:t>
            </a:r>
            <a:r>
              <a:rPr lang="ru-RU" dirty="0"/>
              <a:t> </a:t>
            </a:r>
            <a:r>
              <a:rPr lang="en-US" dirty="0"/>
              <a:t>tubules on </a:t>
            </a:r>
            <a:r>
              <a:rPr lang="en-US" dirty="0" err="1"/>
              <a:t>perfusable</a:t>
            </a:r>
            <a:r>
              <a:rPr lang="en-US" dirty="0"/>
              <a:t> chips,” Sci. Rep. 6, 34845 (2016).</a:t>
            </a:r>
          </a:p>
          <a:p>
            <a:r>
              <a:rPr lang="en-US" dirty="0"/>
              <a:t>50</a:t>
            </a:r>
            <a:r>
              <a:rPr lang="ru-RU" dirty="0"/>
              <a:t>. </a:t>
            </a:r>
            <a:r>
              <a:rPr lang="en-US" dirty="0"/>
              <a:t>D. B. </a:t>
            </a:r>
            <a:r>
              <a:rPr lang="en-US" dirty="0" err="1"/>
              <a:t>Kolesky</a:t>
            </a:r>
            <a:r>
              <a:rPr lang="en-US" dirty="0"/>
              <a:t>, K. A. Homan, M. A. Skylar-Scott, and J. A. Lewis, “</a:t>
            </a:r>
            <a:r>
              <a:rPr lang="en-US" dirty="0" err="1"/>
              <a:t>Threedimensional</a:t>
            </a:r>
            <a:r>
              <a:rPr lang="ru-RU" dirty="0"/>
              <a:t> </a:t>
            </a:r>
            <a:r>
              <a:rPr lang="en-US" dirty="0"/>
              <a:t>bioprinting of thick vascularized tissues,” Proc. Natl. Acad. Sci.</a:t>
            </a:r>
            <a:r>
              <a:rPr lang="ru-RU" dirty="0"/>
              <a:t> </a:t>
            </a:r>
            <a:r>
              <a:rPr lang="en-US" dirty="0"/>
              <a:t>U.S.A. 113(12), 3179–3184 (2016).</a:t>
            </a:r>
          </a:p>
        </p:txBody>
      </p:sp>
    </p:spTree>
    <p:extLst>
      <p:ext uri="{BB962C8B-B14F-4D97-AF65-F5344CB8AC3E}">
        <p14:creationId xmlns:p14="http://schemas.microsoft.com/office/powerpoint/2010/main" val="176068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5A34FA-F658-4D70-BC8C-9577934C793F}"/>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A74F4A6D-7055-473C-AF1A-23BBFDF91E4B}"/>
              </a:ext>
            </a:extLst>
          </p:cNvPr>
          <p:cNvSpPr txBox="1"/>
          <p:nvPr/>
        </p:nvSpPr>
        <p:spPr>
          <a:xfrm>
            <a:off x="335360" y="1628800"/>
            <a:ext cx="11737304" cy="5078313"/>
          </a:xfrm>
          <a:prstGeom prst="rect">
            <a:avLst/>
          </a:prstGeom>
          <a:noFill/>
        </p:spPr>
        <p:txBody>
          <a:bodyPr wrap="square">
            <a:spAutoFit/>
          </a:bodyPr>
          <a:lstStyle/>
          <a:p>
            <a:r>
              <a:rPr lang="en-US" dirty="0"/>
              <a:t>51</a:t>
            </a:r>
            <a:r>
              <a:rPr lang="ru-RU" dirty="0"/>
              <a:t>. </a:t>
            </a:r>
            <a:r>
              <a:rPr lang="en-US" dirty="0"/>
              <a:t>L. E. </a:t>
            </a:r>
            <a:r>
              <a:rPr lang="en-US" dirty="0" err="1"/>
              <a:t>Bertassoni</a:t>
            </a:r>
            <a:r>
              <a:rPr lang="en-US" dirty="0"/>
              <a:t>, M. </a:t>
            </a:r>
            <a:r>
              <a:rPr lang="en-US" dirty="0" err="1"/>
              <a:t>Cecconi</a:t>
            </a:r>
            <a:r>
              <a:rPr lang="en-US" dirty="0"/>
              <a:t>, V. Manoharan, M. </a:t>
            </a:r>
            <a:r>
              <a:rPr lang="en-US" dirty="0" err="1"/>
              <a:t>Nikkhah</a:t>
            </a:r>
            <a:r>
              <a:rPr lang="en-US" dirty="0"/>
              <a:t>, J. </a:t>
            </a:r>
            <a:r>
              <a:rPr lang="en-US" dirty="0" err="1"/>
              <a:t>Hjortnaes</a:t>
            </a:r>
            <a:r>
              <a:rPr lang="en-US" dirty="0"/>
              <a:t>, A. L.</a:t>
            </a:r>
            <a:r>
              <a:rPr lang="ru-RU" dirty="0"/>
              <a:t> </a:t>
            </a:r>
            <a:r>
              <a:rPr lang="en-US" dirty="0" err="1"/>
              <a:t>Cristino</a:t>
            </a:r>
            <a:r>
              <a:rPr lang="en-US" dirty="0"/>
              <a:t>, G. </a:t>
            </a:r>
            <a:r>
              <a:rPr lang="en-US" dirty="0" err="1"/>
              <a:t>Barabaschi</a:t>
            </a:r>
            <a:r>
              <a:rPr lang="en-US" dirty="0"/>
              <a:t>, D. </a:t>
            </a:r>
            <a:r>
              <a:rPr lang="en-US" dirty="0" err="1"/>
              <a:t>Demarchi</a:t>
            </a:r>
            <a:r>
              <a:rPr lang="en-US" dirty="0"/>
              <a:t>, M. R. </a:t>
            </a:r>
            <a:r>
              <a:rPr lang="en-US" dirty="0" err="1"/>
              <a:t>Dokmeci</a:t>
            </a:r>
            <a:r>
              <a:rPr lang="en-US" dirty="0"/>
              <a:t>, Y. Yang, and A.</a:t>
            </a:r>
            <a:r>
              <a:rPr lang="ru-RU" dirty="0"/>
              <a:t> </a:t>
            </a:r>
            <a:r>
              <a:rPr lang="en-US" dirty="0" err="1"/>
              <a:t>Khademhosseini</a:t>
            </a:r>
            <a:r>
              <a:rPr lang="en-US" dirty="0"/>
              <a:t>, “Hydrogel </a:t>
            </a:r>
            <a:r>
              <a:rPr lang="en-US" dirty="0" err="1"/>
              <a:t>bioprinted</a:t>
            </a:r>
            <a:r>
              <a:rPr lang="en-US" dirty="0"/>
              <a:t> microchannel networks for vascularization</a:t>
            </a:r>
          </a:p>
          <a:p>
            <a:r>
              <a:rPr lang="en-US" dirty="0"/>
              <a:t>of tissue engineering constructs,” Lab Chip 14(13), 2202–2211 (2014).</a:t>
            </a:r>
          </a:p>
          <a:p>
            <a:r>
              <a:rPr lang="en-US" dirty="0"/>
              <a:t>52</a:t>
            </a:r>
            <a:r>
              <a:rPr lang="ru-RU" dirty="0"/>
              <a:t>. </a:t>
            </a:r>
            <a:r>
              <a:rPr lang="en-US" dirty="0"/>
              <a:t>N. Y. C. Lin, K. A. Homan, S. S. Robinson, D. B. </a:t>
            </a:r>
            <a:r>
              <a:rPr lang="en-US" dirty="0" err="1"/>
              <a:t>Kolesky</a:t>
            </a:r>
            <a:r>
              <a:rPr lang="en-US" dirty="0"/>
              <a:t>, N. Duarte, A.</a:t>
            </a:r>
            <a:r>
              <a:rPr lang="ru-RU" dirty="0"/>
              <a:t> </a:t>
            </a:r>
            <a:r>
              <a:rPr lang="en-US" dirty="0" err="1"/>
              <a:t>Moisan</a:t>
            </a:r>
            <a:r>
              <a:rPr lang="en-US" dirty="0"/>
              <a:t>, and J. A. Lewis, “Renal reabsorption in 3D vascularized proximal</a:t>
            </a:r>
            <a:r>
              <a:rPr lang="ru-RU" dirty="0"/>
              <a:t> </a:t>
            </a:r>
            <a:r>
              <a:rPr lang="en-US" dirty="0"/>
              <a:t>tubule models,” Proc. Natl. Acad. Sci. U.S.A. 116(12), 5399–5404 (2019).</a:t>
            </a:r>
            <a:endParaRPr lang="ru-RU" dirty="0"/>
          </a:p>
          <a:p>
            <a:r>
              <a:rPr lang="en-US" dirty="0"/>
              <a:t>53</a:t>
            </a:r>
            <a:r>
              <a:rPr lang="ru-RU" dirty="0"/>
              <a:t>. </a:t>
            </a:r>
            <a:r>
              <a:rPr lang="en-US" dirty="0"/>
              <a:t>Y. Du, G. </a:t>
            </a:r>
            <a:r>
              <a:rPr lang="en-US" dirty="0" err="1"/>
              <a:t>Khandekar</a:t>
            </a:r>
            <a:r>
              <a:rPr lang="en-US" dirty="0"/>
              <a:t>, J. Llewellyn, W. </a:t>
            </a:r>
            <a:r>
              <a:rPr lang="en-US" dirty="0" err="1"/>
              <a:t>Polacheck</a:t>
            </a:r>
            <a:r>
              <a:rPr lang="en-US" dirty="0"/>
              <a:t>, C. S. Chen, and R. G. Wells,</a:t>
            </a:r>
            <a:r>
              <a:rPr lang="ru-RU" dirty="0"/>
              <a:t> </a:t>
            </a:r>
            <a:r>
              <a:rPr lang="en-US" dirty="0"/>
              <a:t>“A bile duct-on-a-chip with organ-level functions,” Hepatology 71(4),</a:t>
            </a:r>
            <a:r>
              <a:rPr lang="ru-RU" dirty="0"/>
              <a:t> </a:t>
            </a:r>
            <a:r>
              <a:rPr lang="en-US" dirty="0"/>
              <a:t>1350–1363 (2020).</a:t>
            </a:r>
          </a:p>
          <a:p>
            <a:r>
              <a:rPr lang="en-US" dirty="0"/>
              <a:t>54</a:t>
            </a:r>
            <a:r>
              <a:rPr lang="ru-RU" dirty="0"/>
              <a:t>. </a:t>
            </a:r>
            <a:r>
              <a:rPr lang="en-US" dirty="0"/>
              <a:t>Y. S. Zhang, Q. Pi, and A. M. van </a:t>
            </a:r>
            <a:r>
              <a:rPr lang="en-US" dirty="0" err="1"/>
              <a:t>Genderen</a:t>
            </a:r>
            <a:r>
              <a:rPr lang="en-US" dirty="0"/>
              <a:t>, “Microfluidic bioprinting for</a:t>
            </a:r>
            <a:r>
              <a:rPr lang="ru-RU" dirty="0"/>
              <a:t> </a:t>
            </a:r>
            <a:r>
              <a:rPr lang="en-US" dirty="0"/>
              <a:t>engineering vascularized tissues and organoids,” J. Visualized Exp. 2017(126),</a:t>
            </a:r>
            <a:r>
              <a:rPr lang="ru-RU" dirty="0"/>
              <a:t> </a:t>
            </a:r>
            <a:r>
              <a:rPr lang="en-US" dirty="0"/>
              <a:t>55957.</a:t>
            </a:r>
          </a:p>
          <a:p>
            <a:r>
              <a:rPr lang="en-US" dirty="0"/>
              <a:t>55</a:t>
            </a:r>
            <a:r>
              <a:rPr lang="ru-RU" dirty="0"/>
              <a:t>. </a:t>
            </a:r>
            <a:r>
              <a:rPr lang="en-US" dirty="0"/>
              <a:t>T. K. Merceron, M. Burt, Y. J. </a:t>
            </a:r>
            <a:r>
              <a:rPr lang="en-US" dirty="0" err="1"/>
              <a:t>Seol</a:t>
            </a:r>
            <a:r>
              <a:rPr lang="en-US" dirty="0"/>
              <a:t>, H. W. Kang, S. J. Lee, J. J. </a:t>
            </a:r>
            <a:r>
              <a:rPr lang="en-US" dirty="0" err="1"/>
              <a:t>Yoo</a:t>
            </a:r>
            <a:r>
              <a:rPr lang="en-US" dirty="0"/>
              <a:t>, and A.</a:t>
            </a:r>
            <a:r>
              <a:rPr lang="ru-RU" dirty="0"/>
              <a:t> </a:t>
            </a:r>
            <a:r>
              <a:rPr lang="en-US" dirty="0"/>
              <a:t>Atala, “A 3D </a:t>
            </a:r>
            <a:r>
              <a:rPr lang="en-US" dirty="0" err="1"/>
              <a:t>bioprinted</a:t>
            </a:r>
            <a:r>
              <a:rPr lang="en-US" dirty="0"/>
              <a:t> complex structure for engineering the muscle-tendon</a:t>
            </a:r>
            <a:r>
              <a:rPr lang="ru-RU" dirty="0"/>
              <a:t> </a:t>
            </a:r>
            <a:r>
              <a:rPr lang="en-US" dirty="0"/>
              <a:t>unit,” </a:t>
            </a:r>
            <a:r>
              <a:rPr lang="en-US" dirty="0" err="1"/>
              <a:t>Biofabrication</a:t>
            </a:r>
            <a:r>
              <a:rPr lang="en-US" dirty="0"/>
              <a:t> 7(3), 035003 (2015).</a:t>
            </a:r>
          </a:p>
          <a:p>
            <a:r>
              <a:rPr lang="en-US" dirty="0"/>
              <a:t>56</a:t>
            </a:r>
            <a:r>
              <a:rPr lang="ru-RU" dirty="0"/>
              <a:t>. </a:t>
            </a:r>
            <a:r>
              <a:rPr lang="en-US" dirty="0"/>
              <a:t>H. W. Kang, S. J. Lee, I. K. Ko, C. </a:t>
            </a:r>
            <a:r>
              <a:rPr lang="en-US" dirty="0" err="1"/>
              <a:t>Kengla</a:t>
            </a:r>
            <a:r>
              <a:rPr lang="en-US" dirty="0"/>
              <a:t>, J. J. </a:t>
            </a:r>
            <a:r>
              <a:rPr lang="en-US" dirty="0" err="1"/>
              <a:t>Yoo</a:t>
            </a:r>
            <a:r>
              <a:rPr lang="en-US" dirty="0"/>
              <a:t>, and A. Atala, “A 3D bioprinting</a:t>
            </a:r>
            <a:r>
              <a:rPr lang="ru-RU" dirty="0"/>
              <a:t> </a:t>
            </a:r>
            <a:r>
              <a:rPr lang="en-US" dirty="0"/>
              <a:t>system to produce human-scale tissue constructs with structural</a:t>
            </a:r>
            <a:r>
              <a:rPr lang="ru-RU" dirty="0"/>
              <a:t> </a:t>
            </a:r>
            <a:r>
              <a:rPr lang="en-US" dirty="0"/>
              <a:t>integrity,” Nat. </a:t>
            </a:r>
            <a:r>
              <a:rPr lang="en-US" dirty="0" err="1"/>
              <a:t>Biotechnol</a:t>
            </a:r>
            <a:r>
              <a:rPr lang="en-US" dirty="0"/>
              <a:t>. 34(3), 312–319 (2016).</a:t>
            </a:r>
          </a:p>
          <a:p>
            <a:r>
              <a:rPr lang="en-US" dirty="0"/>
              <a:t>57</a:t>
            </a:r>
            <a:r>
              <a:rPr lang="ru-RU" dirty="0"/>
              <a:t>. </a:t>
            </a:r>
            <a:r>
              <a:rPr lang="en-US" dirty="0"/>
              <a:t>J. Jang, H. J. Park, S. W. Kim, H. Kim, J. Y. Park, S. J. Na, H. J. Kim, M. N.</a:t>
            </a:r>
            <a:r>
              <a:rPr lang="ru-RU" dirty="0"/>
              <a:t> </a:t>
            </a:r>
            <a:r>
              <a:rPr lang="en-US" dirty="0"/>
              <a:t>Park, S. H. Choi, S. H. Park, S. W. Kim, S. M. Kwon, P. J. Kim, and D. W.</a:t>
            </a:r>
            <a:r>
              <a:rPr lang="ru-RU" dirty="0"/>
              <a:t> </a:t>
            </a:r>
            <a:r>
              <a:rPr lang="en-US" dirty="0"/>
              <a:t>Cho, “3D printed complex tissue construct using stem cell-laden decellularized</a:t>
            </a:r>
          </a:p>
          <a:p>
            <a:r>
              <a:rPr lang="en-US" dirty="0"/>
              <a:t>extracellular matrix </a:t>
            </a:r>
            <a:r>
              <a:rPr lang="en-US" dirty="0" err="1"/>
              <a:t>bioinks</a:t>
            </a:r>
            <a:r>
              <a:rPr lang="en-US" dirty="0"/>
              <a:t> for cardiac repair,” Biomaterials 112,</a:t>
            </a:r>
            <a:r>
              <a:rPr lang="ru-RU" dirty="0"/>
              <a:t> </a:t>
            </a:r>
            <a:r>
              <a:rPr lang="en-US" dirty="0"/>
              <a:t>264–274 (2017).</a:t>
            </a:r>
          </a:p>
          <a:p>
            <a:r>
              <a:rPr lang="en-US" dirty="0"/>
              <a:t>58</a:t>
            </a:r>
            <a:r>
              <a:rPr lang="ru-RU" dirty="0"/>
              <a:t>. </a:t>
            </a:r>
            <a:r>
              <a:rPr lang="en-US" dirty="0"/>
              <a:t>A. C. Daly, G. M. </a:t>
            </a:r>
            <a:r>
              <a:rPr lang="en-US" dirty="0" err="1"/>
              <a:t>Cunniffe</a:t>
            </a:r>
            <a:r>
              <a:rPr lang="en-US" dirty="0"/>
              <a:t>, B. N. </a:t>
            </a:r>
            <a:r>
              <a:rPr lang="en-US" dirty="0" err="1"/>
              <a:t>Sathy</a:t>
            </a:r>
            <a:r>
              <a:rPr lang="en-US" dirty="0"/>
              <a:t>, O. Jeon, E. </a:t>
            </a:r>
            <a:r>
              <a:rPr lang="en-US" dirty="0" err="1"/>
              <a:t>Alsberg</a:t>
            </a:r>
            <a:r>
              <a:rPr lang="en-US" dirty="0"/>
              <a:t>, and D. J. Kelly,</a:t>
            </a:r>
            <a:r>
              <a:rPr lang="ru-RU" dirty="0"/>
              <a:t> </a:t>
            </a:r>
            <a:r>
              <a:rPr lang="en-US" dirty="0"/>
              <a:t>“3D bioprinting of developmentally inspired templates for whole bone organ</a:t>
            </a:r>
            <a:r>
              <a:rPr lang="ru-RU" dirty="0"/>
              <a:t> </a:t>
            </a:r>
            <a:r>
              <a:rPr lang="en-US" dirty="0"/>
              <a:t>engineering,” Adv. Healthcare Mater. 5(18), 2353–2362 (2016).</a:t>
            </a:r>
          </a:p>
        </p:txBody>
      </p:sp>
    </p:spTree>
    <p:extLst>
      <p:ext uri="{BB962C8B-B14F-4D97-AF65-F5344CB8AC3E}">
        <p14:creationId xmlns:p14="http://schemas.microsoft.com/office/powerpoint/2010/main" val="25563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6E3D05-9D59-4DDD-A71C-1D82C44A50CC}"/>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276B3BC7-1466-4C36-9783-710F28E0C230}"/>
              </a:ext>
            </a:extLst>
          </p:cNvPr>
          <p:cNvSpPr txBox="1"/>
          <p:nvPr/>
        </p:nvSpPr>
        <p:spPr>
          <a:xfrm>
            <a:off x="479376" y="1556792"/>
            <a:ext cx="11521280" cy="5078313"/>
          </a:xfrm>
          <a:prstGeom prst="rect">
            <a:avLst/>
          </a:prstGeom>
          <a:noFill/>
        </p:spPr>
        <p:txBody>
          <a:bodyPr wrap="square">
            <a:spAutoFit/>
          </a:bodyPr>
          <a:lstStyle/>
          <a:p>
            <a:r>
              <a:rPr lang="en-US" dirty="0"/>
              <a:t>59</a:t>
            </a:r>
            <a:r>
              <a:rPr lang="ru-RU" dirty="0"/>
              <a:t>. </a:t>
            </a:r>
            <a:r>
              <a:rPr lang="en-US" dirty="0"/>
              <a:t>B. S. Kim, G. Gao, J. Y. Kim, and D. W. Cho, “3D cell printing of </a:t>
            </a:r>
            <a:r>
              <a:rPr lang="en-US" dirty="0" err="1"/>
              <a:t>perfusable</a:t>
            </a:r>
            <a:r>
              <a:rPr lang="ru-RU" dirty="0"/>
              <a:t> </a:t>
            </a:r>
            <a:r>
              <a:rPr lang="en-US" dirty="0"/>
              <a:t>vascularized human skin equivalent composed of epidermis, dermis, and</a:t>
            </a:r>
            <a:r>
              <a:rPr lang="ru-RU" dirty="0"/>
              <a:t> </a:t>
            </a:r>
            <a:r>
              <a:rPr lang="en-US" dirty="0"/>
              <a:t>hypodermis for better structural recapitulation of native skin,” Adv.</a:t>
            </a:r>
            <a:r>
              <a:rPr lang="ru-RU" dirty="0"/>
              <a:t> </a:t>
            </a:r>
            <a:r>
              <a:rPr lang="en-US" dirty="0"/>
              <a:t>Healthcare Mater. 8(7), e1801019 (2019).</a:t>
            </a:r>
            <a:endParaRPr lang="ru-RU" dirty="0"/>
          </a:p>
          <a:p>
            <a:r>
              <a:rPr lang="en-US" dirty="0"/>
              <a:t>60</a:t>
            </a:r>
            <a:r>
              <a:rPr lang="ru-RU" dirty="0"/>
              <a:t>. </a:t>
            </a:r>
            <a:r>
              <a:rPr lang="en-US" dirty="0"/>
              <a:t>F. Pati, J. Jang, D. H. Ha, S. Won Kim, J. W. </a:t>
            </a:r>
            <a:r>
              <a:rPr lang="en-US" dirty="0" err="1"/>
              <a:t>Rhie</a:t>
            </a:r>
            <a:r>
              <a:rPr lang="en-US" dirty="0"/>
              <a:t>, J. H. Shim, D. H. Kim, and</a:t>
            </a:r>
            <a:r>
              <a:rPr lang="ru-RU" dirty="0"/>
              <a:t> </a:t>
            </a:r>
            <a:r>
              <a:rPr lang="en-US" dirty="0"/>
              <a:t>D. W. Cho, “Printing three-dimensional tissue analogues with decellularized</a:t>
            </a:r>
            <a:r>
              <a:rPr lang="ru-RU" dirty="0"/>
              <a:t> </a:t>
            </a:r>
            <a:r>
              <a:rPr lang="en-US" dirty="0"/>
              <a:t>extracellular matrix </a:t>
            </a:r>
            <a:r>
              <a:rPr lang="en-US" dirty="0" err="1"/>
              <a:t>bioink</a:t>
            </a:r>
            <a:r>
              <a:rPr lang="en-US" dirty="0"/>
              <a:t>,” Nat. </a:t>
            </a:r>
            <a:r>
              <a:rPr lang="en-US" dirty="0" err="1"/>
              <a:t>Commun</a:t>
            </a:r>
            <a:r>
              <a:rPr lang="en-US" dirty="0"/>
              <a:t>. 5, 3935 (2014).</a:t>
            </a:r>
          </a:p>
          <a:p>
            <a:r>
              <a:rPr lang="en-US" dirty="0"/>
              <a:t>61</a:t>
            </a:r>
            <a:r>
              <a:rPr lang="ru-RU" dirty="0"/>
              <a:t>. </a:t>
            </a:r>
            <a:r>
              <a:rPr lang="en-US" dirty="0"/>
              <a:t>H. Sun, L. Mei, C. Song, X. Cui, and P. Wang, “The in vivo degradation,</a:t>
            </a:r>
            <a:r>
              <a:rPr lang="ru-RU" dirty="0"/>
              <a:t> </a:t>
            </a:r>
            <a:r>
              <a:rPr lang="en-US" dirty="0"/>
              <a:t>absorption and excretion of PCL-based implant,” Biomaterials 27(9),</a:t>
            </a:r>
            <a:r>
              <a:rPr lang="ru-RU" dirty="0"/>
              <a:t> </a:t>
            </a:r>
            <a:r>
              <a:rPr lang="en-US" dirty="0"/>
              <a:t>1735–1740 (2006).</a:t>
            </a:r>
          </a:p>
          <a:p>
            <a:r>
              <a:rPr lang="en-US" dirty="0"/>
              <a:t>62</a:t>
            </a:r>
            <a:r>
              <a:rPr lang="ru-RU" dirty="0"/>
              <a:t>. </a:t>
            </a:r>
            <a:r>
              <a:rPr lang="en-US" dirty="0"/>
              <a:t>K. </a:t>
            </a:r>
            <a:r>
              <a:rPr lang="en-US" dirty="0" err="1"/>
              <a:t>Jakab</a:t>
            </a:r>
            <a:r>
              <a:rPr lang="en-US" dirty="0"/>
              <a:t>, C. </a:t>
            </a:r>
            <a:r>
              <a:rPr lang="en-US" dirty="0" err="1"/>
              <a:t>Norotte</a:t>
            </a:r>
            <a:r>
              <a:rPr lang="en-US" dirty="0"/>
              <a:t>, B. Damon, F. </a:t>
            </a:r>
            <a:r>
              <a:rPr lang="en-US" dirty="0" err="1"/>
              <a:t>Marga</a:t>
            </a:r>
            <a:r>
              <a:rPr lang="en-US" dirty="0"/>
              <a:t>, A. </a:t>
            </a:r>
            <a:r>
              <a:rPr lang="en-US" dirty="0" err="1"/>
              <a:t>Neagu</a:t>
            </a:r>
            <a:r>
              <a:rPr lang="en-US" dirty="0"/>
              <a:t>, C. L. </a:t>
            </a:r>
            <a:r>
              <a:rPr lang="en-US" dirty="0" err="1"/>
              <a:t>Besch</a:t>
            </a:r>
            <a:r>
              <a:rPr lang="en-US" dirty="0"/>
              <a:t>-Williford,</a:t>
            </a:r>
            <a:r>
              <a:rPr lang="ru-RU" dirty="0"/>
              <a:t> </a:t>
            </a:r>
            <a:r>
              <a:rPr lang="en-US" dirty="0"/>
              <a:t>A. </a:t>
            </a:r>
            <a:r>
              <a:rPr lang="en-US" dirty="0" err="1"/>
              <a:t>Kachurin</a:t>
            </a:r>
            <a:r>
              <a:rPr lang="en-US" dirty="0"/>
              <a:t>, K. H. Church, H. Park, V. Mironov, R. </a:t>
            </a:r>
            <a:r>
              <a:rPr lang="en-US" dirty="0" err="1"/>
              <a:t>Markwald</a:t>
            </a:r>
            <a:r>
              <a:rPr lang="en-US" dirty="0"/>
              <a:t>, G. </a:t>
            </a:r>
            <a:r>
              <a:rPr lang="en-US" dirty="0" err="1"/>
              <a:t>Vunjak</a:t>
            </a:r>
            <a:r>
              <a:rPr lang="en-US" dirty="0"/>
              <a:t>-Novakovic, and G. Forgacs, “Tissue engineering by self-assembly of cells</a:t>
            </a:r>
            <a:r>
              <a:rPr lang="ru-RU" dirty="0"/>
              <a:t> </a:t>
            </a:r>
            <a:r>
              <a:rPr lang="en-US" dirty="0"/>
              <a:t>printed into topologically defined structures,” Tissue Eng. Part A 14(3),</a:t>
            </a:r>
            <a:r>
              <a:rPr lang="ru-RU" dirty="0"/>
              <a:t> </a:t>
            </a:r>
            <a:r>
              <a:rPr lang="en-US" dirty="0"/>
              <a:t>413–421 (2008).</a:t>
            </a:r>
          </a:p>
          <a:p>
            <a:r>
              <a:rPr lang="en-US" dirty="0"/>
              <a:t>63</a:t>
            </a:r>
            <a:r>
              <a:rPr lang="ru-RU" dirty="0"/>
              <a:t>. </a:t>
            </a:r>
            <a:r>
              <a:rPr lang="en-US" dirty="0"/>
              <a:t>V. Mironov, R. P. Visconti, V. Kasyanov, G. Forgacs, C. J. Drake, and R. R.</a:t>
            </a:r>
            <a:r>
              <a:rPr lang="ru-RU" dirty="0"/>
              <a:t> </a:t>
            </a:r>
            <a:r>
              <a:rPr lang="en-US" dirty="0" err="1"/>
              <a:t>Markwald</a:t>
            </a:r>
            <a:r>
              <a:rPr lang="en-US" dirty="0"/>
              <a:t>, “Organ printing: Tissue spheroids as building blocks,”</a:t>
            </a:r>
            <a:r>
              <a:rPr lang="ru-RU" dirty="0"/>
              <a:t> </a:t>
            </a:r>
            <a:r>
              <a:rPr lang="en-US" dirty="0"/>
              <a:t>Biomaterials 30(12), 2164–2174 (2009).</a:t>
            </a:r>
          </a:p>
          <a:p>
            <a:r>
              <a:rPr lang="en-US" dirty="0"/>
              <a:t>64</a:t>
            </a:r>
            <a:r>
              <a:rPr lang="ru-RU" dirty="0"/>
              <a:t>. </a:t>
            </a:r>
            <a:r>
              <a:rPr lang="en-US" dirty="0"/>
              <a:t>C. </a:t>
            </a:r>
            <a:r>
              <a:rPr lang="en-US" dirty="0" err="1"/>
              <a:t>Norotte</a:t>
            </a:r>
            <a:r>
              <a:rPr lang="en-US" dirty="0"/>
              <a:t>, F. S. </a:t>
            </a:r>
            <a:r>
              <a:rPr lang="en-US" dirty="0" err="1"/>
              <a:t>Marga</a:t>
            </a:r>
            <a:r>
              <a:rPr lang="en-US" dirty="0"/>
              <a:t>, L. E. </a:t>
            </a:r>
            <a:r>
              <a:rPr lang="en-US" dirty="0" err="1"/>
              <a:t>Niklason</a:t>
            </a:r>
            <a:r>
              <a:rPr lang="en-US" dirty="0"/>
              <a:t>, and G. Forgacs, “Scaffold-free vascular</a:t>
            </a:r>
            <a:r>
              <a:rPr lang="ru-RU" dirty="0"/>
              <a:t> </a:t>
            </a:r>
            <a:r>
              <a:rPr lang="en-US" dirty="0"/>
              <a:t>tissue engineering using bioprinting,” Biomaterials 30(30), 5910–5917 (2009).</a:t>
            </a:r>
          </a:p>
          <a:p>
            <a:r>
              <a:rPr lang="en-US" dirty="0"/>
              <a:t>65</a:t>
            </a:r>
            <a:r>
              <a:rPr lang="ru-RU" dirty="0"/>
              <a:t>. </a:t>
            </a:r>
            <a:r>
              <a:rPr lang="en-US" dirty="0"/>
              <a:t>K. </a:t>
            </a:r>
            <a:r>
              <a:rPr lang="en-US" dirty="0" err="1"/>
              <a:t>Jakab</a:t>
            </a:r>
            <a:r>
              <a:rPr lang="en-US" dirty="0"/>
              <a:t>, C. </a:t>
            </a:r>
            <a:r>
              <a:rPr lang="en-US" dirty="0" err="1"/>
              <a:t>Norotte</a:t>
            </a:r>
            <a:r>
              <a:rPr lang="en-US" dirty="0"/>
              <a:t>, F. </a:t>
            </a:r>
            <a:r>
              <a:rPr lang="en-US" dirty="0" err="1"/>
              <a:t>Marga</a:t>
            </a:r>
            <a:r>
              <a:rPr lang="en-US" dirty="0"/>
              <a:t>, K. Murphy, G. </a:t>
            </a:r>
            <a:r>
              <a:rPr lang="en-US" dirty="0" err="1"/>
              <a:t>Vunjak</a:t>
            </a:r>
            <a:r>
              <a:rPr lang="en-US" dirty="0"/>
              <a:t>-Novakovic, and G.</a:t>
            </a:r>
            <a:r>
              <a:rPr lang="ru-RU" dirty="0"/>
              <a:t> </a:t>
            </a:r>
            <a:r>
              <a:rPr lang="en-US" dirty="0"/>
              <a:t>Forgacs, “Tissue engineering by self-assembly and bio-printing of living cells,”</a:t>
            </a:r>
            <a:r>
              <a:rPr lang="ru-RU" dirty="0"/>
              <a:t> </a:t>
            </a:r>
            <a:r>
              <a:rPr lang="en-US" dirty="0" err="1"/>
              <a:t>Biofabrication</a:t>
            </a:r>
            <a:r>
              <a:rPr lang="en-US" dirty="0"/>
              <a:t> 2(2), 022001 (2010).</a:t>
            </a:r>
          </a:p>
          <a:p>
            <a:r>
              <a:rPr lang="en-US" dirty="0"/>
              <a:t>66</a:t>
            </a:r>
            <a:r>
              <a:rPr lang="ru-RU" dirty="0"/>
              <a:t>. </a:t>
            </a:r>
            <a:r>
              <a:rPr lang="en-US" dirty="0"/>
              <a:t>C. M. Owens, F. </a:t>
            </a:r>
            <a:r>
              <a:rPr lang="en-US" dirty="0" err="1"/>
              <a:t>Marga</a:t>
            </a:r>
            <a:r>
              <a:rPr lang="en-US" dirty="0"/>
              <a:t>, G. Forgacs, and C. M. </a:t>
            </a:r>
            <a:r>
              <a:rPr lang="en-US" dirty="0" err="1"/>
              <a:t>Heesch</a:t>
            </a:r>
            <a:r>
              <a:rPr lang="en-US" dirty="0"/>
              <a:t>, “</a:t>
            </a:r>
            <a:r>
              <a:rPr lang="en-US" dirty="0" err="1"/>
              <a:t>Biofabrication</a:t>
            </a:r>
            <a:r>
              <a:rPr lang="en-US" dirty="0"/>
              <a:t> and</a:t>
            </a:r>
            <a:r>
              <a:rPr lang="ru-RU" dirty="0"/>
              <a:t> </a:t>
            </a:r>
            <a:r>
              <a:rPr lang="en-US" dirty="0"/>
              <a:t>testing of a fully cellular nerve graft,” </a:t>
            </a:r>
            <a:r>
              <a:rPr lang="en-US" dirty="0" err="1"/>
              <a:t>Biofabrication</a:t>
            </a:r>
            <a:r>
              <a:rPr lang="en-US" dirty="0"/>
              <a:t> 5(4), 045007 (2013).</a:t>
            </a:r>
          </a:p>
        </p:txBody>
      </p:sp>
    </p:spTree>
    <p:extLst>
      <p:ext uri="{BB962C8B-B14F-4D97-AF65-F5344CB8AC3E}">
        <p14:creationId xmlns:p14="http://schemas.microsoft.com/office/powerpoint/2010/main" val="393526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D156BF-8B06-48AE-845C-975E2B023613}"/>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934C4B62-A99D-4EC1-9B45-0E40C4703CC6}"/>
              </a:ext>
            </a:extLst>
          </p:cNvPr>
          <p:cNvSpPr txBox="1"/>
          <p:nvPr/>
        </p:nvSpPr>
        <p:spPr>
          <a:xfrm>
            <a:off x="263352" y="1720840"/>
            <a:ext cx="11665296" cy="4801314"/>
          </a:xfrm>
          <a:prstGeom prst="rect">
            <a:avLst/>
          </a:prstGeom>
          <a:noFill/>
        </p:spPr>
        <p:txBody>
          <a:bodyPr wrap="square">
            <a:spAutoFit/>
          </a:bodyPr>
          <a:lstStyle/>
          <a:p>
            <a:r>
              <a:rPr lang="en-US" dirty="0"/>
              <a:t>67</a:t>
            </a:r>
            <a:r>
              <a:rPr lang="ru-RU" dirty="0"/>
              <a:t>. </a:t>
            </a:r>
            <a:r>
              <a:rPr lang="en-US" dirty="0"/>
              <a:t>B. </a:t>
            </a:r>
            <a:r>
              <a:rPr lang="en-US" dirty="0" err="1"/>
              <a:t>Byambaa</a:t>
            </a:r>
            <a:r>
              <a:rPr lang="en-US" dirty="0"/>
              <a:t>, N. </a:t>
            </a:r>
            <a:r>
              <a:rPr lang="en-US" dirty="0" err="1"/>
              <a:t>Annabi</a:t>
            </a:r>
            <a:r>
              <a:rPr lang="en-US" dirty="0"/>
              <a:t>, K. Yue, G. Trujillo-de Santiago, M. M. Alvarez, W.</a:t>
            </a:r>
            <a:r>
              <a:rPr lang="ru-RU" dirty="0"/>
              <a:t> </a:t>
            </a:r>
            <a:r>
              <a:rPr lang="en-US" dirty="0"/>
              <a:t>Jia, M. </a:t>
            </a:r>
            <a:r>
              <a:rPr lang="en-US" dirty="0" err="1"/>
              <a:t>Kazemzadeh-Narbat</a:t>
            </a:r>
            <a:r>
              <a:rPr lang="en-US" dirty="0"/>
              <a:t>, S. R. Shin, A. </a:t>
            </a:r>
            <a:r>
              <a:rPr lang="en-US" dirty="0" err="1"/>
              <a:t>Tamayol</a:t>
            </a:r>
            <a:r>
              <a:rPr lang="en-US" dirty="0"/>
              <a:t>, and A. </a:t>
            </a:r>
            <a:r>
              <a:rPr lang="en-US" dirty="0" err="1"/>
              <a:t>Khademhosseini</a:t>
            </a:r>
            <a:r>
              <a:rPr lang="en-US" dirty="0"/>
              <a:t>,</a:t>
            </a:r>
            <a:r>
              <a:rPr lang="ru-RU" dirty="0"/>
              <a:t> </a:t>
            </a:r>
            <a:r>
              <a:rPr lang="en-US" dirty="0"/>
              <a:t>“</a:t>
            </a:r>
            <a:r>
              <a:rPr lang="en-US" dirty="0" err="1"/>
              <a:t>Bioprinted</a:t>
            </a:r>
            <a:r>
              <a:rPr lang="en-US" dirty="0"/>
              <a:t> osteogenic and vasculogenic patterns for engineering 3D bone</a:t>
            </a:r>
          </a:p>
          <a:p>
            <a:r>
              <a:rPr lang="en-US" dirty="0"/>
              <a:t>tissue,” Adv. Healthcare Mater. 6(16), 1700015 (2017).</a:t>
            </a:r>
          </a:p>
          <a:p>
            <a:r>
              <a:rPr lang="en-US" dirty="0"/>
              <a:t>68</a:t>
            </a:r>
            <a:r>
              <a:rPr lang="ru-RU" dirty="0"/>
              <a:t>. </a:t>
            </a:r>
            <a:r>
              <a:rPr lang="en-US" dirty="0"/>
              <a:t>A. </a:t>
            </a:r>
            <a:r>
              <a:rPr lang="en-US" dirty="0" err="1"/>
              <a:t>Skardal</a:t>
            </a:r>
            <a:r>
              <a:rPr lang="en-US" dirty="0"/>
              <a:t>, J. Zhang, and G. D. Prestwich, “Bioprinting vessel-like constructs</a:t>
            </a:r>
            <a:r>
              <a:rPr lang="ru-RU" dirty="0"/>
              <a:t> </a:t>
            </a:r>
            <a:r>
              <a:rPr lang="en-US" dirty="0"/>
              <a:t>using hyaluronan hydrogels crosslinked with tetrahedral polyethylene glycol</a:t>
            </a:r>
            <a:r>
              <a:rPr lang="ru-RU" dirty="0"/>
              <a:t> </a:t>
            </a:r>
            <a:r>
              <a:rPr lang="en-US" dirty="0" err="1"/>
              <a:t>tetracrylates</a:t>
            </a:r>
            <a:r>
              <a:rPr lang="en-US" dirty="0"/>
              <a:t>,” Biomaterials 31(24), 6173–6181 (2010).</a:t>
            </a:r>
            <a:endParaRPr lang="ru-RU" dirty="0"/>
          </a:p>
          <a:p>
            <a:r>
              <a:rPr lang="en-US" dirty="0"/>
              <a:t>69</a:t>
            </a:r>
            <a:r>
              <a:rPr lang="ru-RU" dirty="0"/>
              <a:t>. </a:t>
            </a:r>
            <a:r>
              <a:rPr lang="en-US" dirty="0"/>
              <a:t>Z. Gu, J. Fu, H. Lin, and Y. He, “Development of 3D bioprinting: From printing</a:t>
            </a:r>
            <a:r>
              <a:rPr lang="ru-RU" dirty="0"/>
              <a:t> </a:t>
            </a:r>
            <a:r>
              <a:rPr lang="en-US" dirty="0"/>
              <a:t>methods to biomedical applications,” Asian J. Pharm. Sci. 15, 529 (2020).</a:t>
            </a:r>
          </a:p>
          <a:p>
            <a:r>
              <a:rPr lang="en-US" dirty="0"/>
              <a:t>70</a:t>
            </a:r>
            <a:r>
              <a:rPr lang="ru-RU" dirty="0"/>
              <a:t>. </a:t>
            </a:r>
            <a:r>
              <a:rPr lang="en-US" dirty="0"/>
              <a:t>Y. Zhang, Y. Yu, and I. T. </a:t>
            </a:r>
            <a:r>
              <a:rPr lang="en-US" dirty="0" err="1"/>
              <a:t>Ozbolat</a:t>
            </a:r>
            <a:r>
              <a:rPr lang="en-US" dirty="0"/>
              <a:t>, “Direct bioprinting of vessel-like tubular</a:t>
            </a:r>
            <a:r>
              <a:rPr lang="ru-RU" dirty="0"/>
              <a:t> </a:t>
            </a:r>
            <a:r>
              <a:rPr lang="en-US" dirty="0"/>
              <a:t>microfluidic channels,” J. </a:t>
            </a:r>
            <a:r>
              <a:rPr lang="en-US" dirty="0" err="1"/>
              <a:t>Nanotechnol</a:t>
            </a:r>
            <a:r>
              <a:rPr lang="en-US" dirty="0"/>
              <a:t>. Eng. Med. 4(2), 020902 (2013).</a:t>
            </a:r>
          </a:p>
          <a:p>
            <a:r>
              <a:rPr lang="en-US" dirty="0"/>
              <a:t>71</a:t>
            </a:r>
            <a:r>
              <a:rPr lang="ru-RU" dirty="0"/>
              <a:t>. </a:t>
            </a:r>
            <a:r>
              <a:rPr lang="en-US" dirty="0"/>
              <a:t>Q. Gao, Y. He, J. Z. Fu, A. Liu, and L. Ma, “Coaxial nozzle-assisted 3D bioprinting</a:t>
            </a:r>
            <a:r>
              <a:rPr lang="ru-RU" dirty="0"/>
              <a:t> </a:t>
            </a:r>
            <a:r>
              <a:rPr lang="en-US" dirty="0"/>
              <a:t>with built-in microchannels for nutrients delivery,” Biomaterials 61,</a:t>
            </a:r>
            <a:r>
              <a:rPr lang="ru-RU" dirty="0"/>
              <a:t> </a:t>
            </a:r>
            <a:r>
              <a:rPr lang="en-US" dirty="0"/>
              <a:t>203–215 (2015).</a:t>
            </a:r>
          </a:p>
          <a:p>
            <a:r>
              <a:rPr lang="en-US" dirty="0"/>
              <a:t>72</a:t>
            </a:r>
            <a:r>
              <a:rPr lang="ru-RU" dirty="0"/>
              <a:t>. </a:t>
            </a:r>
            <a:r>
              <a:rPr lang="en-US" dirty="0"/>
              <a:t>Y. Yu, Y. Zhang, J. A. Martin, and I. T. </a:t>
            </a:r>
            <a:r>
              <a:rPr lang="en-US" dirty="0" err="1"/>
              <a:t>Ozbolat</a:t>
            </a:r>
            <a:r>
              <a:rPr lang="en-US" dirty="0"/>
              <a:t>, “Evaluation of cell viability</a:t>
            </a:r>
            <a:r>
              <a:rPr lang="ru-RU" dirty="0"/>
              <a:t> </a:t>
            </a:r>
            <a:r>
              <a:rPr lang="en-US" dirty="0"/>
              <a:t>and functionality in vessel-like </a:t>
            </a:r>
            <a:r>
              <a:rPr lang="en-US" dirty="0" err="1"/>
              <a:t>bioprintable</a:t>
            </a:r>
            <a:r>
              <a:rPr lang="en-US" dirty="0"/>
              <a:t> cell-laden tubular channels,”</a:t>
            </a:r>
            <a:r>
              <a:rPr lang="ru-RU" dirty="0"/>
              <a:t> </a:t>
            </a:r>
            <a:r>
              <a:rPr lang="en-US" dirty="0"/>
              <a:t>J. </a:t>
            </a:r>
            <a:r>
              <a:rPr lang="en-US" dirty="0" err="1"/>
              <a:t>Biomech</a:t>
            </a:r>
            <a:r>
              <a:rPr lang="en-US" dirty="0"/>
              <a:t>. Eng. 135(9), 091011 (2013).</a:t>
            </a:r>
          </a:p>
          <a:p>
            <a:r>
              <a:rPr lang="en-US" dirty="0"/>
              <a:t>73</a:t>
            </a:r>
            <a:r>
              <a:rPr lang="ru-RU" dirty="0"/>
              <a:t>. </a:t>
            </a:r>
            <a:r>
              <a:rPr lang="en-US" dirty="0"/>
              <a:t>Y. Zhang, Y. Yu, F. </a:t>
            </a:r>
            <a:r>
              <a:rPr lang="en-US" dirty="0" err="1"/>
              <a:t>Dolati</a:t>
            </a:r>
            <a:r>
              <a:rPr lang="en-US" dirty="0"/>
              <a:t>, and I. T. </a:t>
            </a:r>
            <a:r>
              <a:rPr lang="en-US" dirty="0" err="1"/>
              <a:t>Ozbolat</a:t>
            </a:r>
            <a:r>
              <a:rPr lang="en-US" dirty="0"/>
              <a:t>, “Effect of multiwall carbon</a:t>
            </a:r>
            <a:r>
              <a:rPr lang="ru-RU" dirty="0"/>
              <a:t> </a:t>
            </a:r>
            <a:r>
              <a:rPr lang="en-US" dirty="0"/>
              <a:t>nanotube reinforcement on coaxially extruded cellular vascular conduits,”</a:t>
            </a:r>
            <a:r>
              <a:rPr lang="ru-RU" dirty="0"/>
              <a:t> </a:t>
            </a:r>
            <a:r>
              <a:rPr lang="en-US" dirty="0"/>
              <a:t>Mater. Sci. Eng., C 39, 126–133 (2014).</a:t>
            </a:r>
          </a:p>
          <a:p>
            <a:r>
              <a:rPr lang="en-US" dirty="0"/>
              <a:t>74</a:t>
            </a:r>
            <a:r>
              <a:rPr lang="ru-RU" dirty="0"/>
              <a:t>. </a:t>
            </a:r>
            <a:r>
              <a:rPr lang="en-US" dirty="0"/>
              <a:t>F. </a:t>
            </a:r>
            <a:r>
              <a:rPr lang="en-US" dirty="0" err="1"/>
              <a:t>Dolati</a:t>
            </a:r>
            <a:r>
              <a:rPr lang="en-US" dirty="0"/>
              <a:t>, Y. Yu, Y. Zhang, A. M. De Jesus, E. A. Sander, and I. T. </a:t>
            </a:r>
            <a:r>
              <a:rPr lang="en-US" dirty="0" err="1"/>
              <a:t>Ozbolat</a:t>
            </a:r>
            <a:r>
              <a:rPr lang="en-US" dirty="0"/>
              <a:t>, “In</a:t>
            </a:r>
            <a:r>
              <a:rPr lang="ru-RU" dirty="0"/>
              <a:t> </a:t>
            </a:r>
            <a:r>
              <a:rPr lang="en-US" dirty="0"/>
              <a:t>vitro evaluation of carbon-nanotube-reinforced </a:t>
            </a:r>
            <a:r>
              <a:rPr lang="en-US" dirty="0" err="1"/>
              <a:t>bioprintable</a:t>
            </a:r>
            <a:r>
              <a:rPr lang="en-US" dirty="0"/>
              <a:t> vascular conduits,”</a:t>
            </a:r>
            <a:r>
              <a:rPr lang="ru-RU" dirty="0"/>
              <a:t> </a:t>
            </a:r>
            <a:r>
              <a:rPr lang="en-US" dirty="0"/>
              <a:t>Nanotechnology 25(14), 145101 (2014).</a:t>
            </a:r>
          </a:p>
        </p:txBody>
      </p:sp>
    </p:spTree>
    <p:extLst>
      <p:ext uri="{BB962C8B-B14F-4D97-AF65-F5344CB8AC3E}">
        <p14:creationId xmlns:p14="http://schemas.microsoft.com/office/powerpoint/2010/main" val="75002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4ACF52-B760-46F2-8609-5FBD5B0A892A}"/>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E476F56F-7F3A-4572-B91A-D77CF41A086C}"/>
              </a:ext>
            </a:extLst>
          </p:cNvPr>
          <p:cNvSpPr txBox="1"/>
          <p:nvPr/>
        </p:nvSpPr>
        <p:spPr>
          <a:xfrm>
            <a:off x="263352" y="1628800"/>
            <a:ext cx="11665296" cy="4801314"/>
          </a:xfrm>
          <a:prstGeom prst="rect">
            <a:avLst/>
          </a:prstGeom>
          <a:noFill/>
        </p:spPr>
        <p:txBody>
          <a:bodyPr wrap="square">
            <a:spAutoFit/>
          </a:bodyPr>
          <a:lstStyle/>
          <a:p>
            <a:r>
              <a:rPr lang="en-US" dirty="0"/>
              <a:t>75</a:t>
            </a:r>
            <a:r>
              <a:rPr lang="ru-RU" dirty="0"/>
              <a:t>. </a:t>
            </a:r>
            <a:r>
              <a:rPr lang="en-US" dirty="0"/>
              <a:t>Y. Zhang, Y. Yu, A. </a:t>
            </a:r>
            <a:r>
              <a:rPr lang="en-US" dirty="0" err="1"/>
              <a:t>Akkouch</a:t>
            </a:r>
            <a:r>
              <a:rPr lang="en-US" dirty="0"/>
              <a:t>, A. Dababneh, F. </a:t>
            </a:r>
            <a:r>
              <a:rPr lang="en-US" dirty="0" err="1"/>
              <a:t>Dolati</a:t>
            </a:r>
            <a:r>
              <a:rPr lang="en-US" dirty="0"/>
              <a:t>, and I. T. </a:t>
            </a:r>
            <a:r>
              <a:rPr lang="en-US" dirty="0" err="1"/>
              <a:t>Ozbolat</a:t>
            </a:r>
            <a:r>
              <a:rPr lang="en-US" dirty="0"/>
              <a:t>, “In</a:t>
            </a:r>
            <a:r>
              <a:rPr lang="ru-RU" dirty="0"/>
              <a:t> </a:t>
            </a:r>
            <a:r>
              <a:rPr lang="en-US" dirty="0"/>
              <a:t>vitro study of directly </a:t>
            </a:r>
            <a:r>
              <a:rPr lang="en-US" dirty="0" err="1"/>
              <a:t>bioprinted</a:t>
            </a:r>
            <a:r>
              <a:rPr lang="en-US" dirty="0"/>
              <a:t> </a:t>
            </a:r>
            <a:r>
              <a:rPr lang="en-US" dirty="0" err="1"/>
              <a:t>perfusable</a:t>
            </a:r>
            <a:r>
              <a:rPr lang="en-US" dirty="0"/>
              <a:t> vasculature conduits,” </a:t>
            </a:r>
            <a:r>
              <a:rPr lang="en-US" dirty="0" err="1"/>
              <a:t>Biomater</a:t>
            </a:r>
            <a:r>
              <a:rPr lang="en-US" dirty="0"/>
              <a:t>.</a:t>
            </a:r>
            <a:r>
              <a:rPr lang="ru-RU" dirty="0"/>
              <a:t> </a:t>
            </a:r>
            <a:r>
              <a:rPr lang="en-US" dirty="0"/>
              <a:t>Sci. 3(1), 134–143 (2015).</a:t>
            </a:r>
          </a:p>
          <a:p>
            <a:r>
              <a:rPr lang="en-US" dirty="0"/>
              <a:t>76</a:t>
            </a:r>
            <a:r>
              <a:rPr lang="ru-RU" dirty="0"/>
              <a:t>. </a:t>
            </a:r>
            <a:r>
              <a:rPr lang="en-US" dirty="0"/>
              <a:t>Y. Yu, Y. Zhang, and I. T. </a:t>
            </a:r>
            <a:r>
              <a:rPr lang="en-US" dirty="0" err="1"/>
              <a:t>Ozbolat</a:t>
            </a:r>
            <a:r>
              <a:rPr lang="en-US" dirty="0"/>
              <a:t>, “A hybrid bioprinting approach for scaleup</a:t>
            </a:r>
            <a:r>
              <a:rPr lang="ru-RU" dirty="0"/>
              <a:t> </a:t>
            </a:r>
            <a:r>
              <a:rPr lang="en-US" dirty="0"/>
              <a:t>tissue fabrication,” J. Manuf. Sci. Eng. 136(6), 061013 (2014).</a:t>
            </a:r>
          </a:p>
          <a:p>
            <a:r>
              <a:rPr lang="en-US" dirty="0"/>
              <a:t>77</a:t>
            </a:r>
            <a:r>
              <a:rPr lang="ru-RU" dirty="0"/>
              <a:t>. </a:t>
            </a:r>
            <a:r>
              <a:rPr lang="en-US" dirty="0"/>
              <a:t>W. Jia, P. S. </a:t>
            </a:r>
            <a:r>
              <a:rPr lang="en-US" dirty="0" err="1"/>
              <a:t>Gungor-Ozkerim</a:t>
            </a:r>
            <a:r>
              <a:rPr lang="en-US" dirty="0"/>
              <a:t>, Y. S. Zhang, K. Yue, K. Zhu, W. Liu, Q. Pi, B.</a:t>
            </a:r>
            <a:r>
              <a:rPr lang="ru-RU" dirty="0"/>
              <a:t> </a:t>
            </a:r>
            <a:r>
              <a:rPr lang="en-US" dirty="0" err="1"/>
              <a:t>Byambaa</a:t>
            </a:r>
            <a:r>
              <a:rPr lang="en-US" dirty="0"/>
              <a:t>, M. R. </a:t>
            </a:r>
            <a:r>
              <a:rPr lang="en-US" dirty="0" err="1"/>
              <a:t>Dokmeci</a:t>
            </a:r>
            <a:r>
              <a:rPr lang="en-US" dirty="0"/>
              <a:t>, S. R. Shin, and A. </a:t>
            </a:r>
            <a:r>
              <a:rPr lang="en-US" dirty="0" err="1"/>
              <a:t>Khademhosseini</a:t>
            </a:r>
            <a:r>
              <a:rPr lang="en-US" dirty="0"/>
              <a:t>, “Direct 3D bioprinting</a:t>
            </a:r>
            <a:r>
              <a:rPr lang="ru-RU" dirty="0"/>
              <a:t> </a:t>
            </a:r>
            <a:r>
              <a:rPr lang="en-US" dirty="0"/>
              <a:t>of </a:t>
            </a:r>
            <a:r>
              <a:rPr lang="en-US" dirty="0" err="1"/>
              <a:t>perfusable</a:t>
            </a:r>
            <a:r>
              <a:rPr lang="en-US" dirty="0"/>
              <a:t> vascular constructs using a blend </a:t>
            </a:r>
            <a:r>
              <a:rPr lang="en-US" dirty="0" err="1"/>
              <a:t>bioink</a:t>
            </a:r>
            <a:r>
              <a:rPr lang="en-US" dirty="0"/>
              <a:t>,” Biomaterials</a:t>
            </a:r>
            <a:r>
              <a:rPr lang="ru-RU" dirty="0"/>
              <a:t> </a:t>
            </a:r>
            <a:r>
              <a:rPr lang="en-US" dirty="0"/>
              <a:t>106, 58–68 (2016).</a:t>
            </a:r>
            <a:endParaRPr lang="ru-RU" dirty="0"/>
          </a:p>
          <a:p>
            <a:r>
              <a:rPr lang="en-US" dirty="0"/>
              <a:t>78</a:t>
            </a:r>
            <a:r>
              <a:rPr lang="ru-RU" dirty="0"/>
              <a:t>. </a:t>
            </a:r>
            <a:r>
              <a:rPr lang="en-US" dirty="0"/>
              <a:t>A. R. Akkineni, T. </a:t>
            </a:r>
            <a:r>
              <a:rPr lang="en-US" dirty="0" err="1"/>
              <a:t>Ahlfeld</a:t>
            </a:r>
            <a:r>
              <a:rPr lang="en-US" dirty="0"/>
              <a:t>, A. Lode, and M. </a:t>
            </a:r>
            <a:r>
              <a:rPr lang="en-US" dirty="0" err="1"/>
              <a:t>Gelinsky</a:t>
            </a:r>
            <a:r>
              <a:rPr lang="en-US" dirty="0"/>
              <a:t>, “A versatile method for</a:t>
            </a:r>
            <a:r>
              <a:rPr lang="ru-RU" dirty="0"/>
              <a:t> </a:t>
            </a:r>
            <a:r>
              <a:rPr lang="en-US" dirty="0"/>
              <a:t>combining different biopolymers in a core/shell fashion by 3D plotting to</a:t>
            </a:r>
            <a:r>
              <a:rPr lang="ru-RU" dirty="0"/>
              <a:t> </a:t>
            </a:r>
            <a:r>
              <a:rPr lang="en-US" dirty="0"/>
              <a:t>achieve mechanically robust constructs,” </a:t>
            </a:r>
            <a:r>
              <a:rPr lang="en-US" dirty="0" err="1"/>
              <a:t>Biofabrication</a:t>
            </a:r>
            <a:r>
              <a:rPr lang="en-US" dirty="0"/>
              <a:t> 8(4), 045001 (2016).</a:t>
            </a:r>
          </a:p>
          <a:p>
            <a:r>
              <a:rPr lang="en-US" dirty="0"/>
              <a:t>79</a:t>
            </a:r>
            <a:r>
              <a:rPr lang="ru-RU" dirty="0"/>
              <a:t>. </a:t>
            </a:r>
            <a:r>
              <a:rPr lang="en-US" dirty="0"/>
              <a:t>H. Cui, W. Zhu, Y. Huang, C. Liu, Z. X. Yu, M. Nowicki, S. Miao, Y. Cheng,</a:t>
            </a:r>
            <a:r>
              <a:rPr lang="ru-RU" dirty="0"/>
              <a:t> </a:t>
            </a:r>
            <a:r>
              <a:rPr lang="en-US" dirty="0"/>
              <a:t>X. Zhou, S. J. Lee, Y. Zhou, S. Wang, M. Mohiuddin, K. Horvath, and L. G.</a:t>
            </a:r>
            <a:r>
              <a:rPr lang="ru-RU" dirty="0"/>
              <a:t> </a:t>
            </a:r>
            <a:r>
              <a:rPr lang="en-US" dirty="0"/>
              <a:t>Zhang, “In vitro and in vivo evaluation of 3D </a:t>
            </a:r>
            <a:r>
              <a:rPr lang="en-US" dirty="0" err="1"/>
              <a:t>bioprinted</a:t>
            </a:r>
            <a:r>
              <a:rPr lang="en-US" dirty="0"/>
              <a:t> small-diameter vasculature</a:t>
            </a:r>
          </a:p>
          <a:p>
            <a:r>
              <a:rPr lang="en-US" dirty="0"/>
              <a:t>with smooth muscle and endothelium,” </a:t>
            </a:r>
            <a:r>
              <a:rPr lang="en-US" dirty="0" err="1"/>
              <a:t>Biofabrication</a:t>
            </a:r>
            <a:r>
              <a:rPr lang="en-US" dirty="0"/>
              <a:t> 12, 015004</a:t>
            </a:r>
            <a:r>
              <a:rPr lang="ru-RU" dirty="0"/>
              <a:t> </a:t>
            </a:r>
            <a:r>
              <a:rPr lang="en-US" dirty="0"/>
              <a:t>(2019).</a:t>
            </a:r>
          </a:p>
          <a:p>
            <a:r>
              <a:rPr lang="en-US" dirty="0"/>
              <a:t>80</a:t>
            </a:r>
            <a:r>
              <a:rPr lang="ru-RU" dirty="0"/>
              <a:t>. </a:t>
            </a:r>
            <a:r>
              <a:rPr lang="en-US" dirty="0"/>
              <a:t>L. Shao, Q. Gao, C. </a:t>
            </a:r>
            <a:r>
              <a:rPr lang="en-US" dirty="0" err="1"/>
              <a:t>Xie</a:t>
            </a:r>
            <a:r>
              <a:rPr lang="en-US" dirty="0"/>
              <a:t>, J. Fu, M. Xiang, and Y. He, “Directly coaxial 3D bioprinting</a:t>
            </a:r>
            <a:r>
              <a:rPr lang="ru-RU" dirty="0"/>
              <a:t> </a:t>
            </a:r>
            <a:r>
              <a:rPr lang="en-US" dirty="0"/>
              <a:t>of large-scale vascularized tissue constructs,” </a:t>
            </a:r>
            <a:r>
              <a:rPr lang="en-US" dirty="0" err="1"/>
              <a:t>Biofabrication</a:t>
            </a:r>
            <a:r>
              <a:rPr lang="en-US" dirty="0"/>
              <a:t> 12(3),</a:t>
            </a:r>
            <a:r>
              <a:rPr lang="ru-RU" dirty="0"/>
              <a:t> </a:t>
            </a:r>
            <a:r>
              <a:rPr lang="en-US" dirty="0"/>
              <a:t>035014 (2020).</a:t>
            </a:r>
          </a:p>
          <a:p>
            <a:r>
              <a:rPr lang="en-US" dirty="0"/>
              <a:t>81</a:t>
            </a:r>
            <a:r>
              <a:rPr lang="ru-RU" dirty="0"/>
              <a:t>. </a:t>
            </a:r>
            <a:r>
              <a:rPr lang="en-US" dirty="0"/>
              <a:t>G. Gao, J. H. Lee, J. Jang, D. H. Lee, J.-S. Kong, B. S. Kim, Y.-J. Choi, W. B.</a:t>
            </a:r>
            <a:r>
              <a:rPr lang="ru-RU" dirty="0"/>
              <a:t> </a:t>
            </a:r>
            <a:r>
              <a:rPr lang="en-US" dirty="0"/>
              <a:t>Jang, Y. J. Hong, S.-M. Kwon, and D.-W. Cho, “Tissue engineered bio-</a:t>
            </a:r>
            <a:r>
              <a:rPr lang="en-US" dirty="0" err="1"/>
              <a:t>bloodvessels</a:t>
            </a:r>
            <a:r>
              <a:rPr lang="ru-RU" dirty="0"/>
              <a:t> </a:t>
            </a:r>
            <a:r>
              <a:rPr lang="en-US" dirty="0"/>
              <a:t>constructed using a tissue-specific </a:t>
            </a:r>
            <a:r>
              <a:rPr lang="en-US" dirty="0" err="1"/>
              <a:t>bioink</a:t>
            </a:r>
            <a:r>
              <a:rPr lang="en-US" dirty="0"/>
              <a:t> and 3D coaxial cell printing</a:t>
            </a:r>
            <a:r>
              <a:rPr lang="ru-RU" dirty="0"/>
              <a:t> </a:t>
            </a:r>
            <a:r>
              <a:rPr lang="en-US" dirty="0"/>
              <a:t>technique: A novel therapy for ischemic disease,” Adv. </a:t>
            </a:r>
            <a:r>
              <a:rPr lang="en-US" dirty="0" err="1"/>
              <a:t>Funct</a:t>
            </a:r>
            <a:r>
              <a:rPr lang="en-US" dirty="0"/>
              <a:t>. Mater. 27(33),</a:t>
            </a:r>
            <a:r>
              <a:rPr lang="ru-RU" dirty="0"/>
              <a:t> </a:t>
            </a:r>
            <a:r>
              <a:rPr lang="en-US" dirty="0"/>
              <a:t>1700798 (2017).</a:t>
            </a:r>
            <a:endParaRPr lang="ru-RU" dirty="0"/>
          </a:p>
        </p:txBody>
      </p:sp>
    </p:spTree>
    <p:extLst>
      <p:ext uri="{BB962C8B-B14F-4D97-AF65-F5344CB8AC3E}">
        <p14:creationId xmlns:p14="http://schemas.microsoft.com/office/powerpoint/2010/main" val="428808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FBC29E-865F-42C3-945E-4199C12283D9}"/>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B5644D10-48B2-4E9C-BB0B-3F3C3F4CC046}"/>
              </a:ext>
            </a:extLst>
          </p:cNvPr>
          <p:cNvSpPr txBox="1"/>
          <p:nvPr/>
        </p:nvSpPr>
        <p:spPr>
          <a:xfrm>
            <a:off x="263352" y="1628800"/>
            <a:ext cx="11665296" cy="5355312"/>
          </a:xfrm>
          <a:prstGeom prst="rect">
            <a:avLst/>
          </a:prstGeom>
          <a:noFill/>
        </p:spPr>
        <p:txBody>
          <a:bodyPr wrap="square">
            <a:spAutoFit/>
          </a:bodyPr>
          <a:lstStyle/>
          <a:p>
            <a:r>
              <a:rPr lang="en-US" dirty="0"/>
              <a:t>82</a:t>
            </a:r>
            <a:r>
              <a:rPr lang="ru-RU" dirty="0"/>
              <a:t>. </a:t>
            </a:r>
            <a:r>
              <a:rPr lang="en-US" dirty="0"/>
              <a:t>G. Gao, H. Kim, B. S. Kim, J. S. Kong, J. Y. Lee, B. W. Park, S. Chae, J. Kim,</a:t>
            </a:r>
            <a:r>
              <a:rPr lang="ru-RU" dirty="0"/>
              <a:t> </a:t>
            </a:r>
            <a:r>
              <a:rPr lang="en-US" dirty="0"/>
              <a:t>K. Ban, J. Jang, H.-J. Park, and D.-W. Cho, “Tissue-engineering of vascular</a:t>
            </a:r>
            <a:r>
              <a:rPr lang="ru-RU" dirty="0"/>
              <a:t> </a:t>
            </a:r>
            <a:r>
              <a:rPr lang="en-US" dirty="0"/>
              <a:t>grafts containing endothelium and smooth-muscle using triple-coaxial cell</a:t>
            </a:r>
          </a:p>
          <a:p>
            <a:r>
              <a:rPr lang="en-US" dirty="0"/>
              <a:t>printing,” Appl. Phys. Rev. 6(4), 041402 (2019).</a:t>
            </a:r>
          </a:p>
          <a:p>
            <a:r>
              <a:rPr lang="en-US" dirty="0"/>
              <a:t>83</a:t>
            </a:r>
            <a:r>
              <a:rPr lang="ru-RU" dirty="0"/>
              <a:t>. </a:t>
            </a:r>
            <a:r>
              <a:rPr lang="en-US" dirty="0"/>
              <a:t>Y. S. Zhang, A. </a:t>
            </a:r>
            <a:r>
              <a:rPr lang="en-US" dirty="0" err="1"/>
              <a:t>Arneri</a:t>
            </a:r>
            <a:r>
              <a:rPr lang="en-US" dirty="0"/>
              <a:t>, S. </a:t>
            </a:r>
            <a:r>
              <a:rPr lang="en-US" dirty="0" err="1"/>
              <a:t>Bersini</a:t>
            </a:r>
            <a:r>
              <a:rPr lang="en-US" dirty="0"/>
              <a:t>, S. R. Shin, K. Zhu, Z. </a:t>
            </a:r>
            <a:r>
              <a:rPr lang="en-US" dirty="0" err="1"/>
              <a:t>Goli-Malekabadi</a:t>
            </a:r>
            <a:r>
              <a:rPr lang="en-US" dirty="0"/>
              <a:t>, </a:t>
            </a:r>
            <a:r>
              <a:rPr lang="en-US" dirty="0" err="1"/>
              <a:t>J.Aleman</a:t>
            </a:r>
            <a:r>
              <a:rPr lang="en-US" dirty="0"/>
              <a:t>, C. </a:t>
            </a:r>
            <a:r>
              <a:rPr lang="en-US" dirty="0" err="1"/>
              <a:t>Colosi</a:t>
            </a:r>
            <a:r>
              <a:rPr lang="en-US" dirty="0"/>
              <a:t>, F. </a:t>
            </a:r>
            <a:r>
              <a:rPr lang="en-US" dirty="0" err="1"/>
              <a:t>Busignani</a:t>
            </a:r>
            <a:r>
              <a:rPr lang="en-US" dirty="0"/>
              <a:t>, V. </a:t>
            </a:r>
            <a:r>
              <a:rPr lang="en-US" dirty="0" err="1"/>
              <a:t>Dell’Erba</a:t>
            </a:r>
            <a:r>
              <a:rPr lang="en-US" dirty="0"/>
              <a:t>, C. Bishop, T. Shupe, </a:t>
            </a:r>
            <a:r>
              <a:rPr lang="en-US" dirty="0" err="1"/>
              <a:t>D.Demarchi</a:t>
            </a:r>
            <a:r>
              <a:rPr lang="en-US" dirty="0"/>
              <a:t>, M. Moretti, M. </a:t>
            </a:r>
            <a:r>
              <a:rPr lang="en-US" dirty="0" err="1"/>
              <a:t>Rasponi</a:t>
            </a:r>
            <a:r>
              <a:rPr lang="en-US" dirty="0"/>
              <a:t>, M. R. </a:t>
            </a:r>
            <a:r>
              <a:rPr lang="en-US" dirty="0" err="1"/>
              <a:t>Dokmeci</a:t>
            </a:r>
            <a:r>
              <a:rPr lang="en-US" dirty="0"/>
              <a:t>, A. Atala, and </a:t>
            </a:r>
            <a:r>
              <a:rPr lang="en-US" dirty="0" err="1"/>
              <a:t>A.Khademhosseini</a:t>
            </a:r>
            <a:r>
              <a:rPr lang="en-US" dirty="0"/>
              <a:t>, “Bioprinting 3D </a:t>
            </a:r>
            <a:r>
              <a:rPr lang="en-US" dirty="0" err="1"/>
              <a:t>microfibrous</a:t>
            </a:r>
            <a:r>
              <a:rPr lang="en-US" dirty="0"/>
              <a:t> scaffolds for engineering</a:t>
            </a:r>
            <a:r>
              <a:rPr lang="ru-RU" dirty="0"/>
              <a:t> </a:t>
            </a:r>
            <a:r>
              <a:rPr lang="en-US" dirty="0" err="1"/>
              <a:t>endothelialized</a:t>
            </a:r>
            <a:r>
              <a:rPr lang="en-US" dirty="0"/>
              <a:t> myocardium and heart-on-a-chip,” Biomaterials 110, 45–59</a:t>
            </a:r>
            <a:r>
              <a:rPr lang="ru-RU" dirty="0"/>
              <a:t> </a:t>
            </a:r>
            <a:r>
              <a:rPr lang="en-US" dirty="0"/>
              <a:t>(2016).</a:t>
            </a:r>
          </a:p>
          <a:p>
            <a:r>
              <a:rPr lang="en-US" dirty="0"/>
              <a:t>84</a:t>
            </a:r>
            <a:r>
              <a:rPr lang="ru-RU" dirty="0"/>
              <a:t>. </a:t>
            </a:r>
            <a:r>
              <a:rPr lang="en-US" dirty="0"/>
              <a:t>L. Ouyang, C. B. </a:t>
            </a:r>
            <a:r>
              <a:rPr lang="en-US" dirty="0" err="1"/>
              <a:t>Highley</a:t>
            </a:r>
            <a:r>
              <a:rPr lang="en-US" dirty="0"/>
              <a:t>, W. Sun, and J. A. Burdick, “A generalizable strategy</a:t>
            </a:r>
            <a:r>
              <a:rPr lang="ru-RU" dirty="0"/>
              <a:t> </a:t>
            </a:r>
            <a:r>
              <a:rPr lang="en-US" dirty="0"/>
              <a:t>for the 3D bioprinting of hydrogels from </a:t>
            </a:r>
            <a:r>
              <a:rPr lang="en-US" dirty="0" err="1"/>
              <a:t>nonviscous</a:t>
            </a:r>
            <a:r>
              <a:rPr lang="en-US" dirty="0"/>
              <a:t> photo-</a:t>
            </a:r>
            <a:r>
              <a:rPr lang="en-US" dirty="0" err="1"/>
              <a:t>crosslinkable</a:t>
            </a:r>
            <a:r>
              <a:rPr lang="ru-RU" dirty="0"/>
              <a:t> </a:t>
            </a:r>
            <a:r>
              <a:rPr lang="en-US" dirty="0"/>
              <a:t>inks,” Adv. Mater. 29(8), 1604983 (2017).</a:t>
            </a:r>
          </a:p>
          <a:p>
            <a:r>
              <a:rPr lang="en-US" dirty="0"/>
              <a:t>85</a:t>
            </a:r>
            <a:r>
              <a:rPr lang="ru-RU" dirty="0"/>
              <a:t>. </a:t>
            </a:r>
            <a:r>
              <a:rPr lang="en-US" dirty="0"/>
              <a:t>Y. Yu, F. Fu, L. Shang, Y. Cheng, Z. Gu, and Y. Zhao, “Bioinspired helical</a:t>
            </a:r>
            <a:r>
              <a:rPr lang="ru-RU" dirty="0"/>
              <a:t> </a:t>
            </a:r>
            <a:r>
              <a:rPr lang="en-US" dirty="0"/>
              <a:t>microfibers from microfluidics,” Adv. Mater. 29(18), 1605765 (2017).</a:t>
            </a:r>
          </a:p>
          <a:p>
            <a:r>
              <a:rPr lang="en-US" dirty="0"/>
              <a:t>86</a:t>
            </a:r>
            <a:r>
              <a:rPr lang="ru-RU" dirty="0"/>
              <a:t>. </a:t>
            </a:r>
            <a:r>
              <a:rPr lang="en-US" dirty="0"/>
              <a:t>Q. Pi, S. </a:t>
            </a:r>
            <a:r>
              <a:rPr lang="en-US" dirty="0" err="1"/>
              <a:t>Maharjan</a:t>
            </a:r>
            <a:r>
              <a:rPr lang="en-US" dirty="0"/>
              <a:t>, X. Yan, X. Liu, B. Singh, A. M. van </a:t>
            </a:r>
            <a:r>
              <a:rPr lang="en-US" dirty="0" err="1"/>
              <a:t>Genderen</a:t>
            </a:r>
            <a:r>
              <a:rPr lang="en-US" dirty="0"/>
              <a:t>, F. Robledo-Padilla, R. Parra-Saldivar, N. Hu, W. Jia, C. Xu, J. Kang, S. Hassan, H. Cheng,</a:t>
            </a:r>
            <a:r>
              <a:rPr lang="ru-RU" dirty="0"/>
              <a:t> </a:t>
            </a:r>
            <a:r>
              <a:rPr lang="en-US" dirty="0"/>
              <a:t>X. Hou, A. </a:t>
            </a:r>
            <a:r>
              <a:rPr lang="en-US" dirty="0" err="1"/>
              <a:t>Khademhosseini</a:t>
            </a:r>
            <a:r>
              <a:rPr lang="en-US" dirty="0"/>
              <a:t>, and Y. S. Zhang, “Digitally tunable microfluidic</a:t>
            </a:r>
          </a:p>
          <a:p>
            <a:r>
              <a:rPr lang="en-US" dirty="0"/>
              <a:t>bioprinting of multilayered cannular tissues,” Adv. Mater. 30(43), e1706913</a:t>
            </a:r>
            <a:r>
              <a:rPr lang="ru-RU" dirty="0"/>
              <a:t> </a:t>
            </a:r>
            <a:r>
              <a:rPr lang="en-US" dirty="0"/>
              <a:t>(2018).</a:t>
            </a:r>
          </a:p>
          <a:p>
            <a:r>
              <a:rPr lang="en-US" dirty="0"/>
              <a:t>87</a:t>
            </a:r>
            <a:r>
              <a:rPr lang="ru-RU" dirty="0"/>
              <a:t>. </a:t>
            </a:r>
            <a:r>
              <a:rPr lang="en-US" dirty="0"/>
              <a:t>L. Shao, Q. Gao, H. Zhao, C. </a:t>
            </a:r>
            <a:r>
              <a:rPr lang="en-US" dirty="0" err="1"/>
              <a:t>Xie</a:t>
            </a:r>
            <a:r>
              <a:rPr lang="en-US" dirty="0"/>
              <a:t>, J. Fu, Z. Liu, M. Xiang, and Y. He, “</a:t>
            </a:r>
            <a:r>
              <a:rPr lang="en-US" dirty="0" err="1"/>
              <a:t>Fiberbased</a:t>
            </a:r>
            <a:r>
              <a:rPr lang="ru-RU" dirty="0"/>
              <a:t> </a:t>
            </a:r>
            <a:r>
              <a:rPr lang="en-US" dirty="0"/>
              <a:t>mini tissue with morphology-controllable </a:t>
            </a:r>
            <a:r>
              <a:rPr lang="en-US" dirty="0" err="1"/>
              <a:t>GelMA</a:t>
            </a:r>
            <a:r>
              <a:rPr lang="en-US" dirty="0"/>
              <a:t> microfibers,” Small</a:t>
            </a:r>
            <a:r>
              <a:rPr lang="ru-RU" dirty="0"/>
              <a:t> </a:t>
            </a:r>
            <a:r>
              <a:rPr lang="en-US" dirty="0"/>
              <a:t>14(44), e1802187 (2018).</a:t>
            </a:r>
          </a:p>
          <a:p>
            <a:r>
              <a:rPr lang="en-US" dirty="0"/>
              <a:t>88</a:t>
            </a:r>
            <a:r>
              <a:rPr lang="ru-RU" dirty="0"/>
              <a:t>. </a:t>
            </a:r>
            <a:r>
              <a:rPr lang="en-US" dirty="0"/>
              <a:t>N. M. </a:t>
            </a:r>
            <a:r>
              <a:rPr lang="en-US" dirty="0" err="1"/>
              <a:t>Ribe</a:t>
            </a:r>
            <a:r>
              <a:rPr lang="en-US" dirty="0"/>
              <a:t>, M. Habibi, and D. Bonn, “Liquid rope coiling,” </a:t>
            </a:r>
            <a:r>
              <a:rPr lang="en-US" dirty="0" err="1"/>
              <a:t>Annu</a:t>
            </a:r>
            <a:r>
              <a:rPr lang="en-US" dirty="0"/>
              <a:t>. Rev. Fluid</a:t>
            </a:r>
            <a:r>
              <a:rPr lang="ru-RU" dirty="0"/>
              <a:t> </a:t>
            </a:r>
            <a:r>
              <a:rPr lang="en-US" dirty="0"/>
              <a:t>Mech. 44(1), 249–266 (2012).</a:t>
            </a:r>
          </a:p>
          <a:p>
            <a:r>
              <a:rPr lang="en-US" dirty="0"/>
              <a:t>89</a:t>
            </a:r>
            <a:r>
              <a:rPr lang="ru-RU" dirty="0"/>
              <a:t>. </a:t>
            </a:r>
            <a:r>
              <a:rPr lang="en-US" dirty="0"/>
              <a:t>J. K. Nunes, H. Constantin, and H. A. Stone, “Microfluidic tailoring of the</a:t>
            </a:r>
            <a:r>
              <a:rPr lang="ru-RU" dirty="0"/>
              <a:t> </a:t>
            </a:r>
            <a:r>
              <a:rPr lang="en-US" dirty="0"/>
              <a:t>two-dimensional morphology of crimped microfibers,” Soft Matter 9(16),</a:t>
            </a:r>
            <a:r>
              <a:rPr lang="ru-RU" dirty="0"/>
              <a:t> </a:t>
            </a:r>
            <a:r>
              <a:rPr lang="en-US" dirty="0"/>
              <a:t>4227 (2013).</a:t>
            </a:r>
          </a:p>
        </p:txBody>
      </p:sp>
    </p:spTree>
    <p:extLst>
      <p:ext uri="{BB962C8B-B14F-4D97-AF65-F5344CB8AC3E}">
        <p14:creationId xmlns:p14="http://schemas.microsoft.com/office/powerpoint/2010/main" val="98289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E5E258-92A6-4092-AE55-BAE9E637CECE}"/>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7D748F3A-6752-4DA6-ADCF-ED0BB6DB615B}"/>
              </a:ext>
            </a:extLst>
          </p:cNvPr>
          <p:cNvSpPr txBox="1"/>
          <p:nvPr/>
        </p:nvSpPr>
        <p:spPr>
          <a:xfrm>
            <a:off x="479376" y="1628800"/>
            <a:ext cx="11521280" cy="5355312"/>
          </a:xfrm>
          <a:prstGeom prst="rect">
            <a:avLst/>
          </a:prstGeom>
          <a:noFill/>
        </p:spPr>
        <p:txBody>
          <a:bodyPr wrap="square">
            <a:spAutoFit/>
          </a:bodyPr>
          <a:lstStyle/>
          <a:p>
            <a:r>
              <a:rPr lang="en-US" dirty="0"/>
              <a:t>90</a:t>
            </a:r>
            <a:r>
              <a:rPr lang="ru-RU" dirty="0"/>
              <a:t>. </a:t>
            </a:r>
            <a:r>
              <a:rPr lang="en-US" dirty="0"/>
              <a:t>A. McCormack, C. B. </a:t>
            </a:r>
            <a:r>
              <a:rPr lang="en-US" dirty="0" err="1"/>
              <a:t>Highley</a:t>
            </a:r>
            <a:r>
              <a:rPr lang="en-US" dirty="0"/>
              <a:t>, N. R. Leslie, and F. P. W. </a:t>
            </a:r>
            <a:r>
              <a:rPr lang="en-US" dirty="0" err="1"/>
              <a:t>Melchels</a:t>
            </a:r>
            <a:r>
              <a:rPr lang="en-US" dirty="0"/>
              <a:t>, “3D printing</a:t>
            </a:r>
            <a:r>
              <a:rPr lang="ru-RU" dirty="0"/>
              <a:t> </a:t>
            </a:r>
            <a:r>
              <a:rPr lang="en-US" dirty="0"/>
              <a:t>in suspension baths: Keeping the promises of bioprinting afloat,” Trends</a:t>
            </a:r>
            <a:r>
              <a:rPr lang="ru-RU" dirty="0"/>
              <a:t> </a:t>
            </a:r>
            <a:r>
              <a:rPr lang="en-US" dirty="0" err="1"/>
              <a:t>Biotechnol</a:t>
            </a:r>
            <a:r>
              <a:rPr lang="en-US" dirty="0"/>
              <a:t>. 38(6), 584–593 (2020).</a:t>
            </a:r>
            <a:endParaRPr lang="ru-RU" dirty="0"/>
          </a:p>
          <a:p>
            <a:r>
              <a:rPr lang="en-US" dirty="0"/>
              <a:t>91</a:t>
            </a:r>
            <a:r>
              <a:rPr lang="ru-RU" dirty="0"/>
              <a:t>. </a:t>
            </a:r>
            <a:r>
              <a:rPr lang="en-US" dirty="0"/>
              <a:t>W. Wu, A. </a:t>
            </a:r>
            <a:r>
              <a:rPr lang="en-US" dirty="0" err="1"/>
              <a:t>DeConinck</a:t>
            </a:r>
            <a:r>
              <a:rPr lang="en-US" dirty="0"/>
              <a:t>, and J. A. Lewis, “Omnidirectional printing of 3D</a:t>
            </a:r>
            <a:r>
              <a:rPr lang="ru-RU" dirty="0"/>
              <a:t> </a:t>
            </a:r>
            <a:r>
              <a:rPr lang="en-US" dirty="0"/>
              <a:t>microvascular networks,” Adv. Mater. 23(24), H178–H183 (2011).</a:t>
            </a:r>
          </a:p>
          <a:p>
            <a:r>
              <a:rPr lang="en-US" dirty="0"/>
              <a:t>92</a:t>
            </a:r>
            <a:r>
              <a:rPr lang="ru-RU" dirty="0"/>
              <a:t>. </a:t>
            </a:r>
            <a:r>
              <a:rPr lang="en-US" dirty="0"/>
              <a:t>S. Ji, E. Almeida, and M. </a:t>
            </a:r>
            <a:r>
              <a:rPr lang="en-US" dirty="0" err="1"/>
              <a:t>Guvendiren</a:t>
            </a:r>
            <a:r>
              <a:rPr lang="en-US" dirty="0"/>
              <a:t>, “3D bioprinting of complex channels</a:t>
            </a:r>
            <a:r>
              <a:rPr lang="ru-RU" dirty="0"/>
              <a:t> </a:t>
            </a:r>
            <a:r>
              <a:rPr lang="en-US" dirty="0"/>
              <a:t>within cell-laden hydrogels,” Acta </a:t>
            </a:r>
            <a:r>
              <a:rPr lang="en-US" dirty="0" err="1"/>
              <a:t>Biomater</a:t>
            </a:r>
            <a:r>
              <a:rPr lang="en-US" dirty="0"/>
              <a:t>. 95, 214–224 (2019).</a:t>
            </a:r>
          </a:p>
          <a:p>
            <a:r>
              <a:rPr lang="en-US" dirty="0"/>
              <a:t>93</a:t>
            </a:r>
            <a:r>
              <a:rPr lang="ru-RU" dirty="0"/>
              <a:t>. </a:t>
            </a:r>
            <a:r>
              <a:rPr lang="en-US" dirty="0"/>
              <a:t>M. A. Skylar-Scott, S. G. M. </a:t>
            </a:r>
            <a:r>
              <a:rPr lang="en-US" dirty="0" err="1"/>
              <a:t>Uzel</a:t>
            </a:r>
            <a:r>
              <a:rPr lang="en-US" dirty="0"/>
              <a:t>, L. L. Nam, J. H. Ahrens, R. L. </a:t>
            </a:r>
            <a:r>
              <a:rPr lang="en-US" dirty="0" err="1"/>
              <a:t>Truby</a:t>
            </a:r>
            <a:r>
              <a:rPr lang="en-US" dirty="0"/>
              <a:t>, S.</a:t>
            </a:r>
            <a:r>
              <a:rPr lang="ru-RU" dirty="0"/>
              <a:t> </a:t>
            </a:r>
            <a:r>
              <a:rPr lang="en-US" dirty="0" err="1"/>
              <a:t>Damaraju</a:t>
            </a:r>
            <a:r>
              <a:rPr lang="en-US" dirty="0"/>
              <a:t>, and J. A. Lewis, “Biomanufacturing of organ-specific tissues with</a:t>
            </a:r>
            <a:r>
              <a:rPr lang="ru-RU" dirty="0"/>
              <a:t> </a:t>
            </a:r>
            <a:r>
              <a:rPr lang="en-US" dirty="0"/>
              <a:t>high cellular density and embedded vascular channels,” Sci. Adv. 5(9),</a:t>
            </a:r>
            <a:r>
              <a:rPr lang="ru-RU" dirty="0"/>
              <a:t> </a:t>
            </a:r>
            <a:r>
              <a:rPr lang="en-US" dirty="0"/>
              <a:t>eaaw2459 (2019).</a:t>
            </a:r>
          </a:p>
          <a:p>
            <a:r>
              <a:rPr lang="en-US" dirty="0"/>
              <a:t>94</a:t>
            </a:r>
            <a:r>
              <a:rPr lang="ru-RU" dirty="0"/>
              <a:t>. </a:t>
            </a:r>
            <a:r>
              <a:rPr lang="en-US" dirty="0"/>
              <a:t>T. Bhattacharjee, S. M. Zehnder, K. G. Rowe, S. Jain, R. M. Nixon, W. G.</a:t>
            </a:r>
            <a:r>
              <a:rPr lang="ru-RU" dirty="0"/>
              <a:t> </a:t>
            </a:r>
            <a:r>
              <a:rPr lang="en-US" dirty="0"/>
              <a:t>Sawyer, and T. E. Angelini, “Writing in the granular gel medium,” Sci. Adv.</a:t>
            </a:r>
            <a:r>
              <a:rPr lang="ru-RU" dirty="0"/>
              <a:t> </a:t>
            </a:r>
            <a:r>
              <a:rPr lang="en-US" dirty="0"/>
              <a:t>1(8), e1500655 (2015).</a:t>
            </a:r>
          </a:p>
          <a:p>
            <a:r>
              <a:rPr lang="en-US" dirty="0"/>
              <a:t>95</a:t>
            </a:r>
            <a:r>
              <a:rPr lang="ru-RU" dirty="0"/>
              <a:t>. </a:t>
            </a:r>
            <a:r>
              <a:rPr lang="en-US" dirty="0"/>
              <a:t>T. J. Hinton, Q. </a:t>
            </a:r>
            <a:r>
              <a:rPr lang="en-US" dirty="0" err="1"/>
              <a:t>Jallerat</a:t>
            </a:r>
            <a:r>
              <a:rPr lang="en-US" dirty="0"/>
              <a:t>, R. N. </a:t>
            </a:r>
            <a:r>
              <a:rPr lang="en-US" dirty="0" err="1"/>
              <a:t>Palchesko</a:t>
            </a:r>
            <a:r>
              <a:rPr lang="en-US" dirty="0"/>
              <a:t>, J. H. Park, M. S. </a:t>
            </a:r>
            <a:r>
              <a:rPr lang="en-US" dirty="0" err="1"/>
              <a:t>Grodzicki</a:t>
            </a:r>
            <a:r>
              <a:rPr lang="en-US" dirty="0"/>
              <a:t>, H.-J.</a:t>
            </a:r>
            <a:r>
              <a:rPr lang="ru-RU" dirty="0"/>
              <a:t> </a:t>
            </a:r>
            <a:r>
              <a:rPr lang="en-US" dirty="0"/>
              <a:t>Shue, M. H. Ramadan, A. R. Hudson, and A. W. Feinberg, “Three-dimensional</a:t>
            </a:r>
            <a:r>
              <a:rPr lang="ru-RU" dirty="0"/>
              <a:t> </a:t>
            </a:r>
            <a:r>
              <a:rPr lang="en-US" dirty="0"/>
              <a:t>printing of complex biological structures by freeform reversible embedding</a:t>
            </a:r>
          </a:p>
          <a:p>
            <a:r>
              <a:rPr lang="en-US" dirty="0"/>
              <a:t>of suspended hydrogels,” Sci. Adv. 1(9), e1500758 (2015).</a:t>
            </a:r>
          </a:p>
          <a:p>
            <a:r>
              <a:rPr lang="en-US" dirty="0"/>
              <a:t>96</a:t>
            </a:r>
            <a:r>
              <a:rPr lang="ru-RU" dirty="0"/>
              <a:t>. </a:t>
            </a:r>
            <a:r>
              <a:rPr lang="en-US" dirty="0"/>
              <a:t>T. Bhattacharjee, C. J. Gil, S. L. Marshall, J. M. </a:t>
            </a:r>
            <a:r>
              <a:rPr lang="en-US" dirty="0" err="1"/>
              <a:t>Urue~na</a:t>
            </a:r>
            <a:r>
              <a:rPr lang="en-US" dirty="0"/>
              <a:t>, C. S. O’Bryan, M.</a:t>
            </a:r>
            <a:r>
              <a:rPr lang="ru-RU" dirty="0"/>
              <a:t> </a:t>
            </a:r>
            <a:r>
              <a:rPr lang="en-US" dirty="0"/>
              <a:t>Carstens, B. </a:t>
            </a:r>
            <a:r>
              <a:rPr lang="en-US" dirty="0" err="1"/>
              <a:t>Keselowsky</a:t>
            </a:r>
            <a:r>
              <a:rPr lang="en-US" dirty="0"/>
              <a:t>, G. D. Palmer, S. </a:t>
            </a:r>
            <a:r>
              <a:rPr lang="en-US" dirty="0" err="1"/>
              <a:t>Ghivizzani</a:t>
            </a:r>
            <a:r>
              <a:rPr lang="en-US" dirty="0"/>
              <a:t>, C. P. Gibbs, W. G.</a:t>
            </a:r>
            <a:r>
              <a:rPr lang="ru-RU" dirty="0"/>
              <a:t> </a:t>
            </a:r>
            <a:r>
              <a:rPr lang="en-US" dirty="0"/>
              <a:t>Sawyer, and T. E. Angelini, “Liquid-like solids support cells in 3D,” ACS</a:t>
            </a:r>
            <a:r>
              <a:rPr lang="ru-RU" dirty="0"/>
              <a:t> </a:t>
            </a:r>
            <a:r>
              <a:rPr lang="en-US" dirty="0" err="1"/>
              <a:t>Biomater</a:t>
            </a:r>
            <a:r>
              <a:rPr lang="en-US" dirty="0"/>
              <a:t>. Sci. Eng. 2(10), 1787–1795 (2016).</a:t>
            </a:r>
          </a:p>
          <a:p>
            <a:r>
              <a:rPr lang="en-US" dirty="0"/>
              <a:t>97</a:t>
            </a:r>
            <a:r>
              <a:rPr lang="ru-RU" dirty="0"/>
              <a:t>. </a:t>
            </a:r>
            <a:r>
              <a:rPr lang="en-US" dirty="0"/>
              <a:t>A. Lee, A. R. Hudson, D. J. </a:t>
            </a:r>
            <a:r>
              <a:rPr lang="en-US" dirty="0" err="1"/>
              <a:t>Shiwarski</a:t>
            </a:r>
            <a:r>
              <a:rPr lang="en-US" dirty="0"/>
              <a:t>, J. W. </a:t>
            </a:r>
            <a:r>
              <a:rPr lang="en-US" dirty="0" err="1"/>
              <a:t>Tashman</a:t>
            </a:r>
            <a:r>
              <a:rPr lang="en-US" dirty="0"/>
              <a:t>, T. J. Hinton, S.</a:t>
            </a:r>
            <a:r>
              <a:rPr lang="ru-RU" dirty="0"/>
              <a:t> </a:t>
            </a:r>
            <a:r>
              <a:rPr lang="en-US" dirty="0" err="1"/>
              <a:t>Yerneni</a:t>
            </a:r>
            <a:r>
              <a:rPr lang="en-US" dirty="0"/>
              <a:t>, J. M. Bliley, P. G. Campbell, and A. W. Feinberg, “3D bioprinting of</a:t>
            </a:r>
            <a:r>
              <a:rPr lang="ru-RU" dirty="0"/>
              <a:t> </a:t>
            </a:r>
            <a:r>
              <a:rPr lang="en-US" dirty="0"/>
              <a:t>collagen to rebuild components of the human heart,” Science 365(6452), 482</a:t>
            </a:r>
            <a:r>
              <a:rPr lang="ru-RU" dirty="0"/>
              <a:t> </a:t>
            </a:r>
            <a:r>
              <a:rPr lang="en-US" dirty="0"/>
              <a:t>(2019).</a:t>
            </a:r>
          </a:p>
        </p:txBody>
      </p:sp>
    </p:spTree>
    <p:extLst>
      <p:ext uri="{BB962C8B-B14F-4D97-AF65-F5344CB8AC3E}">
        <p14:creationId xmlns:p14="http://schemas.microsoft.com/office/powerpoint/2010/main" val="296336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A05C50-19E4-44CB-86B3-316CCA162B36}"/>
              </a:ext>
            </a:extLst>
          </p:cNvPr>
          <p:cNvSpPr>
            <a:spLocks noGrp="1"/>
          </p:cNvSpPr>
          <p:nvPr>
            <p:ph type="title"/>
          </p:nvPr>
        </p:nvSpPr>
        <p:spPr/>
        <p:txBody>
          <a:bodyPr/>
          <a:lstStyle/>
          <a:p>
            <a:r>
              <a:rPr lang="ru-RU" dirty="0"/>
              <a:t>БИОПЕЧАТЬ НА ОСНОВЕ ПОЛИМЕРИЗАЦИИ</a:t>
            </a:r>
          </a:p>
        </p:txBody>
      </p:sp>
      <p:sp>
        <p:nvSpPr>
          <p:cNvPr id="8" name="TextBox 7">
            <a:extLst>
              <a:ext uri="{FF2B5EF4-FFF2-40B4-BE49-F238E27FC236}">
                <a16:creationId xmlns:a16="http://schemas.microsoft.com/office/drawing/2014/main" id="{684BEB72-DD76-4F3B-914A-43309FBFA965}"/>
              </a:ext>
            </a:extLst>
          </p:cNvPr>
          <p:cNvSpPr txBox="1"/>
          <p:nvPr/>
        </p:nvSpPr>
        <p:spPr>
          <a:xfrm>
            <a:off x="2927648" y="2924944"/>
            <a:ext cx="6097772" cy="1477328"/>
          </a:xfrm>
          <a:prstGeom prst="rect">
            <a:avLst/>
          </a:prstGeom>
          <a:noFill/>
        </p:spPr>
        <p:txBody>
          <a:bodyPr wrap="square">
            <a:spAutoFit/>
          </a:bodyPr>
          <a:lstStyle/>
          <a:p>
            <a:r>
              <a:rPr lang="ru-RU" dirty="0"/>
              <a:t>Биопечать на основе полимеризации в ванне использует источник света (например, лазерный луч, лазерную проекцию или двухфотонный лазер) для избирательного сшивания раствора фотоотверждаемого полимера, содержащего клетки. </a:t>
            </a:r>
            <a:r>
              <a:rPr lang="en-US" dirty="0"/>
              <a:t>[</a:t>
            </a:r>
            <a:r>
              <a:rPr lang="ru-RU" dirty="0"/>
              <a:t>31 - 33</a:t>
            </a:r>
            <a:r>
              <a:rPr lang="en-US" dirty="0"/>
              <a:t>]</a:t>
            </a:r>
            <a:r>
              <a:rPr lang="ru-RU" dirty="0"/>
              <a:t> </a:t>
            </a:r>
          </a:p>
        </p:txBody>
      </p:sp>
    </p:spTree>
    <p:extLst>
      <p:ext uri="{BB962C8B-B14F-4D97-AF65-F5344CB8AC3E}">
        <p14:creationId xmlns:p14="http://schemas.microsoft.com/office/powerpoint/2010/main" val="276987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06E088-21A4-4F14-9AB0-4B1C8DC64055}"/>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D11DBEBE-3359-46D9-87C5-CF03BB810B49}"/>
              </a:ext>
            </a:extLst>
          </p:cNvPr>
          <p:cNvSpPr txBox="1"/>
          <p:nvPr/>
        </p:nvSpPr>
        <p:spPr>
          <a:xfrm>
            <a:off x="191344" y="1556792"/>
            <a:ext cx="12000656" cy="5355312"/>
          </a:xfrm>
          <a:prstGeom prst="rect">
            <a:avLst/>
          </a:prstGeom>
          <a:noFill/>
        </p:spPr>
        <p:txBody>
          <a:bodyPr wrap="square">
            <a:spAutoFit/>
          </a:bodyPr>
          <a:lstStyle/>
          <a:p>
            <a:r>
              <a:rPr lang="en-US" dirty="0"/>
              <a:t>98</a:t>
            </a:r>
            <a:r>
              <a:rPr lang="ru-RU" dirty="0"/>
              <a:t>. </a:t>
            </a:r>
            <a:r>
              <a:rPr lang="en-US" dirty="0"/>
              <a:t>O. Jeon, Y. B. Lee, H. </a:t>
            </a:r>
            <a:r>
              <a:rPr lang="en-US" dirty="0" err="1"/>
              <a:t>Jeong</a:t>
            </a:r>
            <a:r>
              <a:rPr lang="en-US" dirty="0"/>
              <a:t>, S. J. Lee, D. Wells, and E. </a:t>
            </a:r>
            <a:r>
              <a:rPr lang="en-US" dirty="0" err="1"/>
              <a:t>Alsberg</a:t>
            </a:r>
            <a:r>
              <a:rPr lang="en-US" dirty="0"/>
              <a:t>, “Individual</a:t>
            </a:r>
            <a:r>
              <a:rPr lang="ru-RU" dirty="0"/>
              <a:t> </a:t>
            </a:r>
            <a:r>
              <a:rPr lang="en-US" dirty="0"/>
              <a:t>cell-only </a:t>
            </a:r>
            <a:r>
              <a:rPr lang="en-US" dirty="0" err="1"/>
              <a:t>bioink</a:t>
            </a:r>
            <a:r>
              <a:rPr lang="en-US" dirty="0"/>
              <a:t> and photocurable supporting medium for 3D printing and</a:t>
            </a:r>
            <a:r>
              <a:rPr lang="ru-RU" dirty="0"/>
              <a:t> </a:t>
            </a:r>
            <a:r>
              <a:rPr lang="en-US" dirty="0"/>
              <a:t>generation of engineered tissues with complex geometries,” Mater. </a:t>
            </a:r>
            <a:r>
              <a:rPr lang="en-US" dirty="0" err="1"/>
              <a:t>Horiz</a:t>
            </a:r>
            <a:r>
              <a:rPr lang="en-US" dirty="0"/>
              <a:t>.</a:t>
            </a:r>
          </a:p>
          <a:p>
            <a:r>
              <a:rPr lang="en-US" dirty="0"/>
              <a:t>6(8), 1625–1631 (2019).</a:t>
            </a:r>
            <a:endParaRPr lang="ru-RU" dirty="0"/>
          </a:p>
          <a:p>
            <a:r>
              <a:rPr lang="en-US" dirty="0"/>
              <a:t>99</a:t>
            </a:r>
            <a:r>
              <a:rPr lang="ru-RU" dirty="0"/>
              <a:t>. </a:t>
            </a:r>
            <a:r>
              <a:rPr lang="en-US" dirty="0"/>
              <a:t>N. Noor, A. Shapira, R. </a:t>
            </a:r>
            <a:r>
              <a:rPr lang="en-US" dirty="0" err="1"/>
              <a:t>Edri</a:t>
            </a:r>
            <a:r>
              <a:rPr lang="en-US" dirty="0"/>
              <a:t>, I. Gal, L. Wertheim, and T. </a:t>
            </a:r>
            <a:r>
              <a:rPr lang="en-US" dirty="0" err="1"/>
              <a:t>Dvir</a:t>
            </a:r>
            <a:r>
              <a:rPr lang="en-US" dirty="0"/>
              <a:t>, “3D printing</a:t>
            </a:r>
            <a:r>
              <a:rPr lang="ru-RU" dirty="0"/>
              <a:t> </a:t>
            </a:r>
            <a:r>
              <a:rPr lang="en-US" dirty="0"/>
              <a:t>of personalized thick and </a:t>
            </a:r>
            <a:r>
              <a:rPr lang="en-US" dirty="0" err="1"/>
              <a:t>perfusable</a:t>
            </a:r>
            <a:r>
              <a:rPr lang="en-US" dirty="0"/>
              <a:t> cardiac patches and hearts,” Adv. Sci.</a:t>
            </a:r>
            <a:r>
              <a:rPr lang="ru-RU" dirty="0"/>
              <a:t> </a:t>
            </a:r>
            <a:r>
              <a:rPr lang="en-US" dirty="0"/>
              <a:t>6(11), 1900344 (2019).</a:t>
            </a:r>
          </a:p>
          <a:p>
            <a:r>
              <a:rPr lang="en-US" dirty="0"/>
              <a:t>100</a:t>
            </a:r>
            <a:r>
              <a:rPr lang="ru-RU" dirty="0"/>
              <a:t>. </a:t>
            </a:r>
            <a:r>
              <a:rPr lang="en-US" dirty="0"/>
              <a:t>A. Shapira, N. Noor, H. Oved, and T. </a:t>
            </a:r>
            <a:r>
              <a:rPr lang="en-US" dirty="0" err="1"/>
              <a:t>Dvir</a:t>
            </a:r>
            <a:r>
              <a:rPr lang="en-US" dirty="0"/>
              <a:t>, “Transparent support media for</a:t>
            </a:r>
            <a:r>
              <a:rPr lang="ru-RU" dirty="0"/>
              <a:t> </a:t>
            </a:r>
            <a:r>
              <a:rPr lang="en-US" dirty="0"/>
              <a:t>high resolution 3D printing of volumetric cell-containing ECM structures,”</a:t>
            </a:r>
            <a:r>
              <a:rPr lang="ru-RU" dirty="0"/>
              <a:t> </a:t>
            </a:r>
            <a:r>
              <a:rPr lang="en-US" dirty="0"/>
              <a:t>Biomed. Mater. 15(4), 045018 (2020).</a:t>
            </a:r>
            <a:endParaRPr lang="ru-RU" dirty="0"/>
          </a:p>
          <a:p>
            <a:r>
              <a:rPr lang="en-US" dirty="0"/>
              <a:t>101</a:t>
            </a:r>
            <a:r>
              <a:rPr lang="ru-RU" dirty="0"/>
              <a:t>. </a:t>
            </a:r>
            <a:r>
              <a:rPr lang="en-US" dirty="0"/>
              <a:t>A. M. </a:t>
            </a:r>
            <a:r>
              <a:rPr lang="en-US" dirty="0" err="1"/>
              <a:t>Compaan</a:t>
            </a:r>
            <a:r>
              <a:rPr lang="en-US" dirty="0"/>
              <a:t>, K. Song, and Y. Huang, “</a:t>
            </a:r>
            <a:r>
              <a:rPr lang="en-US" dirty="0" err="1"/>
              <a:t>Gellan</a:t>
            </a:r>
            <a:r>
              <a:rPr lang="en-US" dirty="0"/>
              <a:t> fluid gel as a versatile support</a:t>
            </a:r>
            <a:r>
              <a:rPr lang="ru-RU" dirty="0"/>
              <a:t> </a:t>
            </a:r>
            <a:r>
              <a:rPr lang="en-US" dirty="0"/>
              <a:t>bath material for fluid extrusion bioprinting,” ACS Appl. Mater. Interfaces</a:t>
            </a:r>
            <a:r>
              <a:rPr lang="ru-RU" dirty="0"/>
              <a:t> </a:t>
            </a:r>
            <a:r>
              <a:rPr lang="en-US" dirty="0"/>
              <a:t>11(6), 5714–5726 (2019).</a:t>
            </a:r>
          </a:p>
          <a:p>
            <a:r>
              <a:rPr lang="en-US" dirty="0"/>
              <a:t>102</a:t>
            </a:r>
            <a:r>
              <a:rPr lang="ru-RU" dirty="0"/>
              <a:t>. </a:t>
            </a:r>
            <a:r>
              <a:rPr lang="en-US" dirty="0"/>
              <a:t>T. J. Hinton, A. Hudson, K. </a:t>
            </a:r>
            <a:r>
              <a:rPr lang="en-US" dirty="0" err="1"/>
              <a:t>Pusch</a:t>
            </a:r>
            <a:r>
              <a:rPr lang="en-US" dirty="0"/>
              <a:t>, A. Lee, and A. W. Feinberg, “3D printing</a:t>
            </a:r>
            <a:r>
              <a:rPr lang="ru-RU" dirty="0"/>
              <a:t> </a:t>
            </a:r>
            <a:r>
              <a:rPr lang="en-US" dirty="0"/>
              <a:t>PDMS elastomer in a hydrophilic support bath via freeform reversible</a:t>
            </a:r>
            <a:r>
              <a:rPr lang="ru-RU" dirty="0"/>
              <a:t> </a:t>
            </a:r>
            <a:r>
              <a:rPr lang="en-US" dirty="0"/>
              <a:t>embedding,” ACS </a:t>
            </a:r>
            <a:r>
              <a:rPr lang="en-US" dirty="0" err="1"/>
              <a:t>Biomater</a:t>
            </a:r>
            <a:r>
              <a:rPr lang="en-US" dirty="0"/>
              <a:t>. Sci. Eng. 2(10), 1781–1786 (2016).</a:t>
            </a:r>
          </a:p>
          <a:p>
            <a:r>
              <a:rPr lang="en-US" dirty="0"/>
              <a:t>103</a:t>
            </a:r>
            <a:r>
              <a:rPr lang="ru-RU" dirty="0"/>
              <a:t>. </a:t>
            </a:r>
            <a:r>
              <a:rPr lang="en-US" dirty="0"/>
              <a:t>C. B. </a:t>
            </a:r>
            <a:r>
              <a:rPr lang="en-US" dirty="0" err="1"/>
              <a:t>Highley</a:t>
            </a:r>
            <a:r>
              <a:rPr lang="en-US" dirty="0"/>
              <a:t>, C. B. </a:t>
            </a:r>
            <a:r>
              <a:rPr lang="en-US" dirty="0" err="1"/>
              <a:t>Rodell</a:t>
            </a:r>
            <a:r>
              <a:rPr lang="en-US" dirty="0"/>
              <a:t>, and J. A. Burdick, “Direct 3D printing of </a:t>
            </a:r>
            <a:r>
              <a:rPr lang="en-US" dirty="0" err="1"/>
              <a:t>shearthinning</a:t>
            </a:r>
            <a:r>
              <a:rPr lang="ru-RU" dirty="0"/>
              <a:t> </a:t>
            </a:r>
            <a:r>
              <a:rPr lang="en-US" dirty="0"/>
              <a:t>hydrogels into self-healing hydrogels,” Adv. Mater. 27(34),</a:t>
            </a:r>
            <a:r>
              <a:rPr lang="ru-RU" dirty="0"/>
              <a:t> </a:t>
            </a:r>
            <a:r>
              <a:rPr lang="en-US" dirty="0"/>
              <a:t>5075–5079 (2015).</a:t>
            </a:r>
          </a:p>
          <a:p>
            <a:r>
              <a:rPr lang="en-US" dirty="0"/>
              <a:t>104</a:t>
            </a:r>
            <a:r>
              <a:rPr lang="ru-RU" dirty="0"/>
              <a:t>. </a:t>
            </a:r>
            <a:r>
              <a:rPr lang="en-US" dirty="0"/>
              <a:t>C. B. </a:t>
            </a:r>
            <a:r>
              <a:rPr lang="en-US" dirty="0" err="1"/>
              <a:t>Highley</a:t>
            </a:r>
            <a:r>
              <a:rPr lang="en-US" dirty="0"/>
              <a:t>, K. H. Song, A. C. Daly, and J. A. Burdick, “Jammed microgel</a:t>
            </a:r>
            <a:r>
              <a:rPr lang="ru-RU" dirty="0"/>
              <a:t> </a:t>
            </a:r>
            <a:r>
              <a:rPr lang="en-US" dirty="0"/>
              <a:t>inks for 3D printing applications,” Adv. Sci. 6(1), 1801076 (2019).</a:t>
            </a:r>
          </a:p>
          <a:p>
            <a:r>
              <a:rPr lang="en-US" dirty="0"/>
              <a:t>105</a:t>
            </a:r>
            <a:r>
              <a:rPr lang="ru-RU" dirty="0"/>
              <a:t>. </a:t>
            </a:r>
            <a:r>
              <a:rPr lang="en-US" dirty="0"/>
              <a:t>C. B. </a:t>
            </a:r>
            <a:r>
              <a:rPr lang="en-US" dirty="0" err="1"/>
              <a:t>Rodell</a:t>
            </a:r>
            <a:r>
              <a:rPr lang="en-US" dirty="0"/>
              <a:t>, J. E. Mealy, and J. A. Burdick, “Supramolecular guest-host interactions</a:t>
            </a:r>
            <a:r>
              <a:rPr lang="ru-RU" dirty="0"/>
              <a:t> </a:t>
            </a:r>
            <a:r>
              <a:rPr lang="en-US" dirty="0"/>
              <a:t>for the preparation of biomedical materials,” Bioconjugate Chem.</a:t>
            </a:r>
            <a:r>
              <a:rPr lang="ru-RU" dirty="0"/>
              <a:t> </a:t>
            </a:r>
            <a:r>
              <a:rPr lang="en-US" dirty="0"/>
              <a:t>26(12), 2279–2289 (2015).</a:t>
            </a:r>
          </a:p>
          <a:p>
            <a:r>
              <a:rPr lang="en-US" dirty="0"/>
              <a:t>106</a:t>
            </a:r>
            <a:r>
              <a:rPr lang="ru-RU" dirty="0"/>
              <a:t>. </a:t>
            </a:r>
            <a:r>
              <a:rPr lang="en-US" dirty="0"/>
              <a:t>G. Luo, Y. Yu, Y. Yuan, X. Chen, Z. Liu, and T. Kong, “Freeform, reconfigurable</a:t>
            </a:r>
            <a:r>
              <a:rPr lang="ru-RU" dirty="0"/>
              <a:t> </a:t>
            </a:r>
            <a:r>
              <a:rPr lang="en-US" dirty="0"/>
              <a:t>embedded printing of all-aqueous 3D architectures,” Adv. Mater. 31(49),</a:t>
            </a:r>
            <a:r>
              <a:rPr lang="ru-RU" dirty="0"/>
              <a:t> </a:t>
            </a:r>
            <a:r>
              <a:rPr lang="en-US" dirty="0"/>
              <a:t>e1904631 (2019).</a:t>
            </a:r>
          </a:p>
        </p:txBody>
      </p:sp>
    </p:spTree>
    <p:extLst>
      <p:ext uri="{BB962C8B-B14F-4D97-AF65-F5344CB8AC3E}">
        <p14:creationId xmlns:p14="http://schemas.microsoft.com/office/powerpoint/2010/main" val="67217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EE5E1F-F351-4727-B788-0EEBE5E5EE7C}"/>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E047D91A-A3F2-41FE-9BD0-C3D09954F77B}"/>
              </a:ext>
            </a:extLst>
          </p:cNvPr>
          <p:cNvSpPr txBox="1"/>
          <p:nvPr/>
        </p:nvSpPr>
        <p:spPr>
          <a:xfrm>
            <a:off x="335360" y="1628800"/>
            <a:ext cx="11593288" cy="5078313"/>
          </a:xfrm>
          <a:prstGeom prst="rect">
            <a:avLst/>
          </a:prstGeom>
          <a:noFill/>
        </p:spPr>
        <p:txBody>
          <a:bodyPr wrap="square">
            <a:spAutoFit/>
          </a:bodyPr>
          <a:lstStyle/>
          <a:p>
            <a:r>
              <a:rPr lang="en-US" dirty="0"/>
              <a:t>107</a:t>
            </a:r>
            <a:r>
              <a:rPr lang="ru-RU" dirty="0"/>
              <a:t>. </a:t>
            </a:r>
            <a:r>
              <a:rPr lang="en-US" dirty="0"/>
              <a:t>L. H. Han, S. Suri, C. E. Schmidt, and S. Chen, “Fabrication of </a:t>
            </a:r>
            <a:r>
              <a:rPr lang="en-US" dirty="0" err="1"/>
              <a:t>threedimensional</a:t>
            </a:r>
            <a:r>
              <a:rPr lang="ru-RU" dirty="0"/>
              <a:t> </a:t>
            </a:r>
            <a:r>
              <a:rPr lang="en-US" dirty="0"/>
              <a:t>scaffolds for heterogeneous tissue engineering,” Biomed.</a:t>
            </a:r>
            <a:r>
              <a:rPr lang="ru-RU" dirty="0"/>
              <a:t> </a:t>
            </a:r>
            <a:r>
              <a:rPr lang="en-US" dirty="0"/>
              <a:t>Microdevices 12(4), 721–725 (2010).</a:t>
            </a:r>
          </a:p>
          <a:p>
            <a:r>
              <a:rPr lang="en-US" dirty="0"/>
              <a:t>108</a:t>
            </a:r>
            <a:r>
              <a:rPr lang="ru-RU" dirty="0"/>
              <a:t>. </a:t>
            </a:r>
            <a:r>
              <a:rPr lang="en-US" dirty="0"/>
              <a:t>S. Suri, L. H. Han, W. Zhang, A. Singh, S. Chen, and C. E. Schmidt, “Solid</a:t>
            </a:r>
            <a:r>
              <a:rPr lang="ru-RU" dirty="0"/>
              <a:t> </a:t>
            </a:r>
            <a:r>
              <a:rPr lang="en-US" dirty="0"/>
              <a:t>freeform fabrication of designer scaffolds of hyaluronic acid for nerve tissue</a:t>
            </a:r>
            <a:r>
              <a:rPr lang="ru-RU" dirty="0"/>
              <a:t> </a:t>
            </a:r>
            <a:r>
              <a:rPr lang="en-US" dirty="0"/>
              <a:t>engineering,” Biomed. Microdevices 13(6), 983–993 (2011).</a:t>
            </a:r>
          </a:p>
          <a:p>
            <a:r>
              <a:rPr lang="en-US" dirty="0"/>
              <a:t>109</a:t>
            </a:r>
            <a:r>
              <a:rPr lang="ru-RU" dirty="0"/>
              <a:t>. </a:t>
            </a:r>
            <a:r>
              <a:rPr lang="en-US" dirty="0"/>
              <a:t>R. Gauvin, Y. C. Chen, J. W. Lee, P. Soman, P. </a:t>
            </a:r>
            <a:r>
              <a:rPr lang="en-US" dirty="0" err="1"/>
              <a:t>Zorlutuna</a:t>
            </a:r>
            <a:r>
              <a:rPr lang="en-US" dirty="0"/>
              <a:t>, J. W. Nichol, H.</a:t>
            </a:r>
            <a:r>
              <a:rPr lang="ru-RU" dirty="0"/>
              <a:t> </a:t>
            </a:r>
            <a:r>
              <a:rPr lang="en-US" dirty="0"/>
              <a:t>Bae, S. Chen, and A. </a:t>
            </a:r>
            <a:r>
              <a:rPr lang="en-US" dirty="0" err="1"/>
              <a:t>Khademhosseini</a:t>
            </a:r>
            <a:r>
              <a:rPr lang="en-US" dirty="0"/>
              <a:t>, “Microfabrication of complex porous</a:t>
            </a:r>
            <a:r>
              <a:rPr lang="ru-RU" dirty="0"/>
              <a:t> </a:t>
            </a:r>
            <a:r>
              <a:rPr lang="en-US" dirty="0"/>
              <a:t>tissue engineering scaffolds using 3D projection stereolithography,”</a:t>
            </a:r>
          </a:p>
          <a:p>
            <a:r>
              <a:rPr lang="en-US" dirty="0"/>
              <a:t>Biomaterials 33(15), 3824–3834 (2012).</a:t>
            </a:r>
            <a:endParaRPr lang="ru-RU" dirty="0"/>
          </a:p>
          <a:p>
            <a:r>
              <a:rPr lang="en-US" dirty="0"/>
              <a:t>110</a:t>
            </a:r>
            <a:r>
              <a:rPr lang="ru-RU" dirty="0"/>
              <a:t>. </a:t>
            </a:r>
            <a:r>
              <a:rPr lang="en-US" dirty="0"/>
              <a:t>S. P. Grogan, P. H. Chung, P. Soman, P. Chen, M. K. </a:t>
            </a:r>
            <a:r>
              <a:rPr lang="en-US" dirty="0" err="1"/>
              <a:t>Lotz</a:t>
            </a:r>
            <a:r>
              <a:rPr lang="en-US" dirty="0"/>
              <a:t>, S. Chen, and D. D.</a:t>
            </a:r>
            <a:r>
              <a:rPr lang="ru-RU" dirty="0"/>
              <a:t> </a:t>
            </a:r>
            <a:r>
              <a:rPr lang="en-US" dirty="0" err="1"/>
              <a:t>D’Lima</a:t>
            </a:r>
            <a:r>
              <a:rPr lang="en-US" dirty="0"/>
              <a:t>, “Digital micromirror device projection printing system for meniscus</a:t>
            </a:r>
            <a:r>
              <a:rPr lang="ru-RU" dirty="0"/>
              <a:t> </a:t>
            </a:r>
            <a:r>
              <a:rPr lang="en-US" dirty="0"/>
              <a:t>tissue engineering,” Acta </a:t>
            </a:r>
            <a:r>
              <a:rPr lang="en-US" dirty="0" err="1"/>
              <a:t>Biomater</a:t>
            </a:r>
            <a:r>
              <a:rPr lang="en-US" dirty="0"/>
              <a:t>. 9(7), 7218–7226 (2013).</a:t>
            </a:r>
          </a:p>
          <a:p>
            <a:r>
              <a:rPr lang="en-US" dirty="0"/>
              <a:t>111</a:t>
            </a:r>
            <a:r>
              <a:rPr lang="ru-RU" dirty="0"/>
              <a:t>. </a:t>
            </a:r>
            <a:r>
              <a:rPr lang="en-US" dirty="0"/>
              <a:t>K. C. </a:t>
            </a:r>
            <a:r>
              <a:rPr lang="en-US" dirty="0" err="1"/>
              <a:t>Hribar</a:t>
            </a:r>
            <a:r>
              <a:rPr lang="en-US" dirty="0"/>
              <a:t>, P. Soman, J. Warner, P. Chung, and S. Chen, “Light-assisted</a:t>
            </a:r>
            <a:r>
              <a:rPr lang="ru-RU" dirty="0"/>
              <a:t> </a:t>
            </a:r>
            <a:r>
              <a:rPr lang="en-US" dirty="0"/>
              <a:t>direct-write of 3D functional biomaterials,” Lab Chip 14(2), 268–275 (2014).</a:t>
            </a:r>
          </a:p>
          <a:p>
            <a:r>
              <a:rPr lang="en-US" dirty="0"/>
              <a:t>112</a:t>
            </a:r>
            <a:r>
              <a:rPr lang="ru-RU" dirty="0"/>
              <a:t>. </a:t>
            </a:r>
            <a:r>
              <a:rPr lang="en-US" dirty="0"/>
              <a:t>T. Q. Huang, X. Qu, J. Liu, and S. Chen, “3D printing of biomimetic microstructures</a:t>
            </a:r>
            <a:r>
              <a:rPr lang="ru-RU" dirty="0"/>
              <a:t> </a:t>
            </a:r>
            <a:r>
              <a:rPr lang="en-US" dirty="0"/>
              <a:t>for cancer cell migration,” Biomed. Microdevices 16(1), 127–132</a:t>
            </a:r>
            <a:r>
              <a:rPr lang="ru-RU" dirty="0"/>
              <a:t> </a:t>
            </a:r>
            <a:r>
              <a:rPr lang="en-US" dirty="0"/>
              <a:t>(2014).</a:t>
            </a:r>
          </a:p>
          <a:p>
            <a:r>
              <a:rPr lang="en-US" dirty="0"/>
              <a:t>113</a:t>
            </a:r>
            <a:r>
              <a:rPr lang="ru-RU" dirty="0"/>
              <a:t>. </a:t>
            </a:r>
            <a:r>
              <a:rPr lang="en-US" dirty="0"/>
              <a:t>X. Ma, X. Qu, W. Zhu, Y.-S. Li, S. Yuan, H. Zhang, J. Liu, P. Wang, C. S. E. Lai,</a:t>
            </a:r>
            <a:r>
              <a:rPr lang="ru-RU" dirty="0"/>
              <a:t> </a:t>
            </a:r>
            <a:r>
              <a:rPr lang="en-US" dirty="0"/>
              <a:t>F. </a:t>
            </a:r>
            <a:r>
              <a:rPr lang="en-US" dirty="0" err="1"/>
              <a:t>Zanella</a:t>
            </a:r>
            <a:r>
              <a:rPr lang="en-US" dirty="0"/>
              <a:t>, G.-S. Feng, F. Sheikh, S. </a:t>
            </a:r>
            <a:r>
              <a:rPr lang="en-US" dirty="0" err="1"/>
              <a:t>Chien</a:t>
            </a:r>
            <a:r>
              <a:rPr lang="en-US" dirty="0"/>
              <a:t>, and S. Chen, “Deterministically patterned</a:t>
            </a:r>
            <a:r>
              <a:rPr lang="ru-RU" dirty="0"/>
              <a:t> </a:t>
            </a:r>
            <a:r>
              <a:rPr lang="en-US" dirty="0"/>
              <a:t>biomimetic human iPSC-derived hepatic model via rapid 3D bioprinting,”</a:t>
            </a:r>
            <a:r>
              <a:rPr lang="ru-RU" dirty="0"/>
              <a:t> </a:t>
            </a:r>
            <a:r>
              <a:rPr lang="en-US" dirty="0"/>
              <a:t>Proc. Natl. Acad. Sci. U.S.A. 113(8), 2206–2211 (2016).</a:t>
            </a:r>
          </a:p>
          <a:p>
            <a:r>
              <a:rPr lang="en-US" dirty="0"/>
              <a:t>114</a:t>
            </a:r>
            <a:r>
              <a:rPr lang="ru-RU" dirty="0"/>
              <a:t>. </a:t>
            </a:r>
            <a:r>
              <a:rPr lang="en-US" dirty="0"/>
              <a:t>W. Zhu, X. Ma, M. Gou, D. Mei, K. Zhang, and S. Chen, “3D printing of functional</a:t>
            </a:r>
            <a:r>
              <a:rPr lang="ru-RU" dirty="0"/>
              <a:t> </a:t>
            </a:r>
            <a:r>
              <a:rPr lang="en-US" dirty="0"/>
              <a:t>biomaterials for tissue engineering,” </a:t>
            </a:r>
            <a:r>
              <a:rPr lang="en-US" dirty="0" err="1"/>
              <a:t>Curr</a:t>
            </a:r>
            <a:r>
              <a:rPr lang="en-US" dirty="0"/>
              <a:t>. </a:t>
            </a:r>
            <a:r>
              <a:rPr lang="en-US" dirty="0" err="1"/>
              <a:t>Opin</a:t>
            </a:r>
            <a:r>
              <a:rPr lang="en-US" dirty="0"/>
              <a:t>. </a:t>
            </a:r>
            <a:r>
              <a:rPr lang="en-US" dirty="0" err="1"/>
              <a:t>Biotechnol</a:t>
            </a:r>
            <a:r>
              <a:rPr lang="en-US" dirty="0"/>
              <a:t>. 40,</a:t>
            </a:r>
            <a:r>
              <a:rPr lang="ru-RU" dirty="0"/>
              <a:t> </a:t>
            </a:r>
            <a:r>
              <a:rPr lang="en-US" dirty="0"/>
              <a:t>103–112 (2016).</a:t>
            </a:r>
          </a:p>
        </p:txBody>
      </p:sp>
    </p:spTree>
    <p:extLst>
      <p:ext uri="{BB962C8B-B14F-4D97-AF65-F5344CB8AC3E}">
        <p14:creationId xmlns:p14="http://schemas.microsoft.com/office/powerpoint/2010/main" val="347022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99A960-E114-4C21-8EF6-0A44BB42DB08}"/>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4F2B88C8-B08B-415E-8536-BB488F175564}"/>
              </a:ext>
            </a:extLst>
          </p:cNvPr>
          <p:cNvSpPr txBox="1"/>
          <p:nvPr/>
        </p:nvSpPr>
        <p:spPr>
          <a:xfrm>
            <a:off x="227348" y="1556792"/>
            <a:ext cx="11737304" cy="5355312"/>
          </a:xfrm>
          <a:prstGeom prst="rect">
            <a:avLst/>
          </a:prstGeom>
          <a:noFill/>
        </p:spPr>
        <p:txBody>
          <a:bodyPr wrap="square">
            <a:spAutoFit/>
          </a:bodyPr>
          <a:lstStyle/>
          <a:p>
            <a:r>
              <a:rPr lang="en-US" dirty="0"/>
              <a:t>115</a:t>
            </a:r>
            <a:r>
              <a:rPr lang="ru-RU" dirty="0"/>
              <a:t>. </a:t>
            </a:r>
            <a:r>
              <a:rPr lang="en-US" dirty="0"/>
              <a:t>X. Ma, C. Yu, P. Wang, W. Xu, X. Wan, C. S. E. Lai, J. Liu, A. Koroleva-</a:t>
            </a:r>
            <a:r>
              <a:rPr lang="ru-RU" dirty="0"/>
              <a:t> </a:t>
            </a:r>
            <a:r>
              <a:rPr lang="en-US" dirty="0" err="1"/>
              <a:t>Maharajh</a:t>
            </a:r>
            <a:r>
              <a:rPr lang="en-US" dirty="0"/>
              <a:t>, and S. Chen, “Rapid 3D bioprinting of decellularized extracellular</a:t>
            </a:r>
            <a:r>
              <a:rPr lang="ru-RU" dirty="0"/>
              <a:t> </a:t>
            </a:r>
            <a:r>
              <a:rPr lang="en-US" dirty="0"/>
              <a:t>matrix with regionally varied mechanical properties and biomimetic microarchitecture,”</a:t>
            </a:r>
          </a:p>
          <a:p>
            <a:r>
              <a:rPr lang="en-US" dirty="0"/>
              <a:t>Biomaterials 185, 310–321 (2018).</a:t>
            </a:r>
          </a:p>
          <a:p>
            <a:r>
              <a:rPr lang="en-US" dirty="0"/>
              <a:t>116</a:t>
            </a:r>
            <a:r>
              <a:rPr lang="ru-RU" dirty="0"/>
              <a:t>. </a:t>
            </a:r>
            <a:r>
              <a:rPr lang="en-US" dirty="0"/>
              <a:t>C. Yu, X. Ma, W. Zhu, P. Wang, K. L. Miller, J. </a:t>
            </a:r>
            <a:r>
              <a:rPr lang="en-US" dirty="0" err="1"/>
              <a:t>Stupin</a:t>
            </a:r>
            <a:r>
              <a:rPr lang="en-US" dirty="0"/>
              <a:t>, A. Koroleva-</a:t>
            </a:r>
            <a:r>
              <a:rPr lang="en-US" dirty="0" err="1"/>
              <a:t>Maharajh</a:t>
            </a:r>
            <a:r>
              <a:rPr lang="en-US" dirty="0"/>
              <a:t>,</a:t>
            </a:r>
            <a:r>
              <a:rPr lang="ru-RU" dirty="0"/>
              <a:t> </a:t>
            </a:r>
            <a:r>
              <a:rPr lang="en-US" dirty="0"/>
              <a:t>A. </a:t>
            </a:r>
            <a:r>
              <a:rPr lang="en-US" dirty="0" err="1"/>
              <a:t>Hairabedian</a:t>
            </a:r>
            <a:r>
              <a:rPr lang="en-US" dirty="0"/>
              <a:t>, and S. Chen, “</a:t>
            </a:r>
            <a:r>
              <a:rPr lang="en-US" dirty="0" err="1"/>
              <a:t>Scanningless</a:t>
            </a:r>
            <a:r>
              <a:rPr lang="en-US" dirty="0"/>
              <a:t> and continuous 3D bioprinting of</a:t>
            </a:r>
            <a:r>
              <a:rPr lang="ru-RU" dirty="0"/>
              <a:t> </a:t>
            </a:r>
            <a:r>
              <a:rPr lang="en-US" dirty="0"/>
              <a:t>human tissues with decellularized extracellular matrix,” Biomaterials 194,</a:t>
            </a:r>
            <a:r>
              <a:rPr lang="ru-RU" dirty="0"/>
              <a:t> </a:t>
            </a:r>
            <a:r>
              <a:rPr lang="en-US" dirty="0"/>
              <a:t>1–13 (2019).</a:t>
            </a:r>
          </a:p>
          <a:p>
            <a:r>
              <a:rPr lang="en-US" dirty="0"/>
              <a:t>117</a:t>
            </a:r>
            <a:r>
              <a:rPr lang="ru-RU" dirty="0"/>
              <a:t>. </a:t>
            </a:r>
            <a:r>
              <a:rPr lang="en-US" dirty="0"/>
              <a:t>J. Liu, J. He, J. Liu, X. Ma, Q. Chen, N. Lawrence, W. Zhu, Y. Xu, and S. Chen,</a:t>
            </a:r>
            <a:r>
              <a:rPr lang="ru-RU" dirty="0"/>
              <a:t> </a:t>
            </a:r>
            <a:r>
              <a:rPr lang="en-US" dirty="0"/>
              <a:t>“Rapid 3D bioprinting of in vitro cardiac tissue models using human embryonic</a:t>
            </a:r>
            <a:r>
              <a:rPr lang="ru-RU" dirty="0"/>
              <a:t> </a:t>
            </a:r>
            <a:r>
              <a:rPr lang="en-US" dirty="0"/>
              <a:t>stem cell-derived cardiomyocytes,” Bioprinting 13, e00040 (2019).</a:t>
            </a:r>
            <a:endParaRPr lang="ru-RU" dirty="0"/>
          </a:p>
          <a:p>
            <a:r>
              <a:rPr lang="en-US" dirty="0"/>
              <a:t>118</a:t>
            </a:r>
            <a:r>
              <a:rPr lang="ru-RU" dirty="0"/>
              <a:t>. </a:t>
            </a:r>
            <a:r>
              <a:rPr lang="en-US" dirty="0"/>
              <a:t>K. S. Lim, R. </a:t>
            </a:r>
            <a:r>
              <a:rPr lang="en-US" dirty="0" err="1"/>
              <a:t>Levato</a:t>
            </a:r>
            <a:r>
              <a:rPr lang="en-US" dirty="0"/>
              <a:t>, P. F. Costa, M. D. Castilho, C. R. Alcala-Orozco, K. M. A.</a:t>
            </a:r>
            <a:r>
              <a:rPr lang="ru-RU" dirty="0"/>
              <a:t> </a:t>
            </a:r>
            <a:r>
              <a:rPr lang="en-US" dirty="0"/>
              <a:t>van </a:t>
            </a:r>
            <a:r>
              <a:rPr lang="en-US" dirty="0" err="1"/>
              <a:t>Dorenmalen</a:t>
            </a:r>
            <a:r>
              <a:rPr lang="en-US" dirty="0"/>
              <a:t>, F. P. W. </a:t>
            </a:r>
            <a:r>
              <a:rPr lang="en-US" dirty="0" err="1"/>
              <a:t>Melchels</a:t>
            </a:r>
            <a:r>
              <a:rPr lang="en-US" dirty="0"/>
              <a:t>, D. </a:t>
            </a:r>
            <a:r>
              <a:rPr lang="en-US" dirty="0" err="1"/>
              <a:t>Gawlitta</a:t>
            </a:r>
            <a:r>
              <a:rPr lang="en-US" dirty="0"/>
              <a:t>, G. J. Hooper, J. </a:t>
            </a:r>
            <a:r>
              <a:rPr lang="en-US" dirty="0" err="1"/>
              <a:t>Malda</a:t>
            </a:r>
            <a:r>
              <a:rPr lang="en-US" dirty="0"/>
              <a:t>, and</a:t>
            </a:r>
            <a:r>
              <a:rPr lang="ru-RU" dirty="0"/>
              <a:t> </a:t>
            </a:r>
            <a:r>
              <a:rPr lang="en-US" dirty="0"/>
              <a:t>T. B. F. Woodfield, “Bio-resin for high resolution lithography-based </a:t>
            </a:r>
            <a:r>
              <a:rPr lang="en-US" dirty="0" err="1"/>
              <a:t>biofabrication</a:t>
            </a:r>
            <a:endParaRPr lang="en-US" dirty="0"/>
          </a:p>
          <a:p>
            <a:r>
              <a:rPr lang="en-US" dirty="0"/>
              <a:t>of complex cell-laden constructs,” </a:t>
            </a:r>
            <a:r>
              <a:rPr lang="en-US" dirty="0" err="1"/>
              <a:t>Biofabrication</a:t>
            </a:r>
            <a:r>
              <a:rPr lang="en-US" dirty="0"/>
              <a:t> 10(3), 034101 (2018).</a:t>
            </a:r>
          </a:p>
          <a:p>
            <a:r>
              <a:rPr lang="en-US" dirty="0"/>
              <a:t>119</a:t>
            </a:r>
            <a:r>
              <a:rPr lang="ru-RU" dirty="0"/>
              <a:t>. </a:t>
            </a:r>
            <a:r>
              <a:rPr lang="en-US" dirty="0"/>
              <a:t>N. A. </a:t>
            </a:r>
            <a:r>
              <a:rPr lang="en-US" dirty="0" err="1"/>
              <a:t>Chartrain</a:t>
            </a:r>
            <a:r>
              <a:rPr lang="en-US" dirty="0"/>
              <a:t>, C. B. Williams, and A. R. Whittington, “A review on fabricating</a:t>
            </a:r>
            <a:r>
              <a:rPr lang="ru-RU" dirty="0"/>
              <a:t> </a:t>
            </a:r>
            <a:r>
              <a:rPr lang="en-US" dirty="0"/>
              <a:t>tissue scaffolds using vat photopolymerization,” Acta </a:t>
            </a:r>
            <a:r>
              <a:rPr lang="en-US" dirty="0" err="1"/>
              <a:t>Biomater</a:t>
            </a:r>
            <a:r>
              <a:rPr lang="en-US" dirty="0"/>
              <a:t>. 74, 90–111</a:t>
            </a:r>
            <a:r>
              <a:rPr lang="ru-RU" dirty="0"/>
              <a:t> </a:t>
            </a:r>
            <a:r>
              <a:rPr lang="en-US" dirty="0"/>
              <a:t>(2018).</a:t>
            </a:r>
          </a:p>
          <a:p>
            <a:r>
              <a:rPr lang="en-US" dirty="0"/>
              <a:t>120</a:t>
            </a:r>
            <a:r>
              <a:rPr lang="ru-RU" dirty="0"/>
              <a:t>. </a:t>
            </a:r>
            <a:r>
              <a:rPr lang="en-US" dirty="0"/>
              <a:t>J.-W. Choi, E. MacDonald, and R. Wicker, “Multi-material </a:t>
            </a:r>
            <a:r>
              <a:rPr lang="en-US" dirty="0" err="1"/>
              <a:t>microstereolithography</a:t>
            </a:r>
            <a:r>
              <a:rPr lang="en-US" dirty="0"/>
              <a:t>,”</a:t>
            </a:r>
            <a:r>
              <a:rPr lang="ru-RU" dirty="0"/>
              <a:t> </a:t>
            </a:r>
            <a:r>
              <a:rPr lang="en-US" dirty="0"/>
              <a:t>Int. J. Adv. Manuf. Technol. 49(5), 543–551 (2010).</a:t>
            </a:r>
          </a:p>
          <a:p>
            <a:r>
              <a:rPr lang="en-US" dirty="0"/>
              <a:t>121</a:t>
            </a:r>
            <a:r>
              <a:rPr lang="ru-RU" dirty="0"/>
              <a:t>. </a:t>
            </a:r>
            <a:r>
              <a:rPr lang="en-US" dirty="0"/>
              <a:t>J.-W. Choi, H.-C. Kim, and R. Wicker, “Multi-material stereolithography,”</a:t>
            </a:r>
            <a:r>
              <a:rPr lang="ru-RU" dirty="0"/>
              <a:t> </a:t>
            </a:r>
            <a:r>
              <a:rPr lang="en-US" dirty="0"/>
              <a:t>J. Mater. Process. Technol. 211(3), 318–328 (2011).</a:t>
            </a:r>
          </a:p>
          <a:p>
            <a:r>
              <a:rPr lang="en-US" dirty="0"/>
              <a:t>122</a:t>
            </a:r>
            <a:r>
              <a:rPr lang="ru-RU" dirty="0"/>
              <a:t>. </a:t>
            </a:r>
            <a:r>
              <a:rPr lang="en-US" dirty="0"/>
              <a:t>V. Chan, P. </a:t>
            </a:r>
            <a:r>
              <a:rPr lang="en-US" dirty="0" err="1"/>
              <a:t>Zorlutuna</a:t>
            </a:r>
            <a:r>
              <a:rPr lang="en-US" dirty="0"/>
              <a:t>, J. H. </a:t>
            </a:r>
            <a:r>
              <a:rPr lang="en-US" dirty="0" err="1"/>
              <a:t>Jeong</a:t>
            </a:r>
            <a:r>
              <a:rPr lang="en-US" dirty="0"/>
              <a:t>, H. Kong, and R. Bashir, “Three-dimensional</a:t>
            </a:r>
            <a:r>
              <a:rPr lang="ru-RU" dirty="0"/>
              <a:t> </a:t>
            </a:r>
            <a:r>
              <a:rPr lang="en-US" dirty="0"/>
              <a:t>photopatterning of hydrogels using stereolithography for long-term cell</a:t>
            </a:r>
            <a:r>
              <a:rPr lang="ru-RU" dirty="0"/>
              <a:t> </a:t>
            </a:r>
            <a:r>
              <a:rPr lang="en-US" dirty="0"/>
              <a:t>encapsulation,” Lab Chip 10(16), 2062–2070 (2010).</a:t>
            </a:r>
            <a:endParaRPr lang="ru-RU" dirty="0"/>
          </a:p>
        </p:txBody>
      </p:sp>
    </p:spTree>
    <p:extLst>
      <p:ext uri="{BB962C8B-B14F-4D97-AF65-F5344CB8AC3E}">
        <p14:creationId xmlns:p14="http://schemas.microsoft.com/office/powerpoint/2010/main" val="189031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8F3D69-5297-4D3B-97F7-78AED3C69E3E}"/>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D3D2EA39-043F-4444-849B-67BBD867AB0C}"/>
              </a:ext>
            </a:extLst>
          </p:cNvPr>
          <p:cNvSpPr txBox="1"/>
          <p:nvPr/>
        </p:nvSpPr>
        <p:spPr>
          <a:xfrm>
            <a:off x="310680" y="1556792"/>
            <a:ext cx="11881320" cy="4801314"/>
          </a:xfrm>
          <a:prstGeom prst="rect">
            <a:avLst/>
          </a:prstGeom>
          <a:noFill/>
        </p:spPr>
        <p:txBody>
          <a:bodyPr wrap="square">
            <a:spAutoFit/>
          </a:bodyPr>
          <a:lstStyle/>
          <a:p>
            <a:r>
              <a:rPr lang="en-US" dirty="0"/>
              <a:t>123</a:t>
            </a:r>
            <a:r>
              <a:rPr lang="ru-RU" dirty="0"/>
              <a:t>. </a:t>
            </a:r>
            <a:r>
              <a:rPr lang="en-US" dirty="0"/>
              <a:t>R. G. Wylie and M. S. Shoichet, “Two-photon micropatterning of amines</a:t>
            </a:r>
            <a:r>
              <a:rPr lang="ru-RU" dirty="0"/>
              <a:t> </a:t>
            </a:r>
            <a:r>
              <a:rPr lang="en-US" dirty="0"/>
              <a:t>within an agarose hydrogel,” J. Mater. Chem. 18(23), 2716 (2008).</a:t>
            </a:r>
          </a:p>
          <a:p>
            <a:r>
              <a:rPr lang="en-US" dirty="0"/>
              <a:t>124</a:t>
            </a:r>
            <a:r>
              <a:rPr lang="ru-RU" dirty="0"/>
              <a:t>. </a:t>
            </a:r>
            <a:r>
              <a:rPr lang="en-US" dirty="0"/>
              <a:t>S. H. Park, D. Y. Yang, and K. S. Lee, “Two-photon stereolithography for realizing</a:t>
            </a:r>
            <a:r>
              <a:rPr lang="ru-RU" dirty="0"/>
              <a:t> </a:t>
            </a:r>
            <a:r>
              <a:rPr lang="en-US" dirty="0"/>
              <a:t>ultraprecise three-dimensional nano/microdevices,” Laser Photonics Rev.</a:t>
            </a:r>
            <a:r>
              <a:rPr lang="ru-RU" dirty="0"/>
              <a:t> </a:t>
            </a:r>
            <a:r>
              <a:rPr lang="en-US" dirty="0"/>
              <a:t>3(1-2), 1–11 (2009).</a:t>
            </a:r>
          </a:p>
          <a:p>
            <a:r>
              <a:rPr lang="en-US" dirty="0"/>
              <a:t>125</a:t>
            </a:r>
            <a:r>
              <a:rPr lang="ru-RU" dirty="0"/>
              <a:t>. </a:t>
            </a:r>
            <a:r>
              <a:rPr lang="en-US" dirty="0"/>
              <a:t>S. Wu, J. Serbin, and M. Gu, “Two-photon </a:t>
            </a:r>
            <a:r>
              <a:rPr lang="en-US" dirty="0" err="1"/>
              <a:t>polymerisation</a:t>
            </a:r>
            <a:r>
              <a:rPr lang="en-US" dirty="0"/>
              <a:t> for </a:t>
            </a:r>
            <a:r>
              <a:rPr lang="en-US" dirty="0" err="1"/>
              <a:t>threedimensional</a:t>
            </a:r>
            <a:r>
              <a:rPr lang="ru-RU" dirty="0"/>
              <a:t> </a:t>
            </a:r>
            <a:r>
              <a:rPr lang="en-US" dirty="0"/>
              <a:t>micro-fabrication,” J. </a:t>
            </a:r>
            <a:r>
              <a:rPr lang="en-US" dirty="0" err="1"/>
              <a:t>Photochem</a:t>
            </a:r>
            <a:r>
              <a:rPr lang="en-US" dirty="0"/>
              <a:t>. </a:t>
            </a:r>
            <a:r>
              <a:rPr lang="en-US" dirty="0" err="1"/>
              <a:t>Photobiol</a:t>
            </a:r>
            <a:r>
              <a:rPr lang="en-US" dirty="0"/>
              <a:t>., A 181(1), 1–11</a:t>
            </a:r>
            <a:r>
              <a:rPr lang="ru-RU" dirty="0"/>
              <a:t> </a:t>
            </a:r>
            <a:r>
              <a:rPr lang="en-US" dirty="0"/>
              <a:t>(2006).</a:t>
            </a:r>
          </a:p>
          <a:p>
            <a:r>
              <a:rPr lang="en-US" dirty="0"/>
              <a:t>126</a:t>
            </a:r>
            <a:r>
              <a:rPr lang="ru-RU" dirty="0"/>
              <a:t>. </a:t>
            </a:r>
            <a:r>
              <a:rPr lang="en-US" dirty="0"/>
              <a:t>H.-Z. Cao, M.-L. Zheng, X.-Z. Dong, F. </a:t>
            </a:r>
            <a:r>
              <a:rPr lang="en-US" dirty="0" err="1"/>
              <a:t>Jin</a:t>
            </a:r>
            <a:r>
              <a:rPr lang="en-US" dirty="0"/>
              <a:t>, Z.-S. Zhao, and X.-M. Duan,</a:t>
            </a:r>
            <a:r>
              <a:rPr lang="ru-RU" dirty="0"/>
              <a:t> </a:t>
            </a:r>
            <a:r>
              <a:rPr lang="en-US" dirty="0"/>
              <a:t>“Two-photon nanolithography of positive photoresist thin film with ultrafast</a:t>
            </a:r>
            <a:r>
              <a:rPr lang="ru-RU" dirty="0"/>
              <a:t> </a:t>
            </a:r>
            <a:r>
              <a:rPr lang="en-US" dirty="0"/>
              <a:t>laser direct writing,” Appl. Phys. Lett. 102(20), 201108 (2013).</a:t>
            </a:r>
          </a:p>
          <a:p>
            <a:r>
              <a:rPr lang="en-US" dirty="0"/>
              <a:t>127</a:t>
            </a:r>
            <a:r>
              <a:rPr lang="ru-RU" dirty="0"/>
              <a:t>. </a:t>
            </a:r>
            <a:r>
              <a:rPr lang="en-US" dirty="0"/>
              <a:t>J. Xing, L. Liu, X. Song, Y. Zhao, L. Zhang, X. Dong, F. </a:t>
            </a:r>
            <a:r>
              <a:rPr lang="en-US" dirty="0" err="1"/>
              <a:t>Jin</a:t>
            </a:r>
            <a:r>
              <a:rPr lang="en-US" dirty="0"/>
              <a:t>, M. Zheng, and X.</a:t>
            </a:r>
            <a:r>
              <a:rPr lang="ru-RU" dirty="0"/>
              <a:t> </a:t>
            </a:r>
            <a:r>
              <a:rPr lang="en-US" dirty="0"/>
              <a:t>Duan, “3D hydrogels with high resolution fabricated by two-photon polymerization</a:t>
            </a:r>
            <a:r>
              <a:rPr lang="ru-RU" dirty="0"/>
              <a:t> </a:t>
            </a:r>
            <a:r>
              <a:rPr lang="en-US" dirty="0"/>
              <a:t>with sensitive water soluble initiators,” J. Mater. Chem. B 3(43),</a:t>
            </a:r>
            <a:r>
              <a:rPr lang="ru-RU" dirty="0"/>
              <a:t> </a:t>
            </a:r>
            <a:r>
              <a:rPr lang="en-US" dirty="0"/>
              <a:t>8486–8491 (2015).</a:t>
            </a:r>
          </a:p>
          <a:p>
            <a:r>
              <a:rPr lang="en-US" dirty="0"/>
              <a:t>128</a:t>
            </a:r>
            <a:r>
              <a:rPr lang="ru-RU" dirty="0"/>
              <a:t>. </a:t>
            </a:r>
            <a:r>
              <a:rPr lang="en-US" dirty="0"/>
              <a:t>Y. Nahmias, R. E. Schwartz, C. M. </a:t>
            </a:r>
            <a:r>
              <a:rPr lang="en-US" dirty="0" err="1"/>
              <a:t>Verfaillie</a:t>
            </a:r>
            <a:r>
              <a:rPr lang="en-US" dirty="0"/>
              <a:t>, and D. J. </a:t>
            </a:r>
            <a:r>
              <a:rPr lang="en-US" dirty="0" err="1"/>
              <a:t>Odde</a:t>
            </a:r>
            <a:r>
              <a:rPr lang="en-US" dirty="0"/>
              <a:t>, “Laser-guided</a:t>
            </a:r>
            <a:r>
              <a:rPr lang="ru-RU" dirty="0"/>
              <a:t> </a:t>
            </a:r>
            <a:r>
              <a:rPr lang="en-US" dirty="0"/>
              <a:t>direct writing for three-dimensional tissue engineering,” </a:t>
            </a:r>
            <a:r>
              <a:rPr lang="en-US" dirty="0" err="1"/>
              <a:t>Biotechnol</a:t>
            </a:r>
            <a:r>
              <a:rPr lang="en-US" dirty="0"/>
              <a:t>. </a:t>
            </a:r>
            <a:r>
              <a:rPr lang="en-US" dirty="0" err="1"/>
              <a:t>Bioeng</a:t>
            </a:r>
            <a:r>
              <a:rPr lang="en-US" dirty="0"/>
              <a:t>.</a:t>
            </a:r>
            <a:r>
              <a:rPr lang="ru-RU" dirty="0"/>
              <a:t> </a:t>
            </a:r>
            <a:r>
              <a:rPr lang="en-US" dirty="0"/>
              <a:t>92(2), 129–136 (2005).</a:t>
            </a:r>
          </a:p>
          <a:p>
            <a:r>
              <a:rPr lang="en-US" dirty="0"/>
              <a:t>129</a:t>
            </a:r>
            <a:r>
              <a:rPr lang="ru-RU" dirty="0"/>
              <a:t>. </a:t>
            </a:r>
            <a:r>
              <a:rPr lang="en-US" dirty="0"/>
              <a:t>A. M. </a:t>
            </a:r>
            <a:r>
              <a:rPr lang="en-US" dirty="0" err="1"/>
              <a:t>Kloxin</a:t>
            </a:r>
            <a:r>
              <a:rPr lang="en-US" dirty="0"/>
              <a:t>, A. M. </a:t>
            </a:r>
            <a:r>
              <a:rPr lang="en-US" dirty="0" err="1"/>
              <a:t>Kasko</a:t>
            </a:r>
            <a:r>
              <a:rPr lang="en-US" dirty="0"/>
              <a:t>, C. N. Salinas, and K. S. </a:t>
            </a:r>
            <a:r>
              <a:rPr lang="en-US" dirty="0" err="1"/>
              <a:t>Anseth</a:t>
            </a:r>
            <a:r>
              <a:rPr lang="en-US" dirty="0"/>
              <a:t>, “Photodegradable</a:t>
            </a:r>
            <a:r>
              <a:rPr lang="ru-RU" dirty="0"/>
              <a:t> </a:t>
            </a:r>
            <a:r>
              <a:rPr lang="en-US" dirty="0"/>
              <a:t>hydrogels for dynamic tuning of physical and chemical properties,” Science</a:t>
            </a:r>
            <a:r>
              <a:rPr lang="ru-RU" dirty="0"/>
              <a:t> </a:t>
            </a:r>
            <a:r>
              <a:rPr lang="en-US" dirty="0"/>
              <a:t>324(5923), 59–63 (2009).</a:t>
            </a:r>
          </a:p>
          <a:p>
            <a:r>
              <a:rPr lang="en-US" dirty="0"/>
              <a:t>130</a:t>
            </a:r>
            <a:r>
              <a:rPr lang="ru-RU" dirty="0"/>
              <a:t>. </a:t>
            </a:r>
            <a:r>
              <a:rPr lang="en-US" dirty="0"/>
              <a:t>C. A. </a:t>
            </a:r>
            <a:r>
              <a:rPr lang="en-US" dirty="0" err="1"/>
              <a:t>DeForest</a:t>
            </a:r>
            <a:r>
              <a:rPr lang="en-US" dirty="0"/>
              <a:t> and K. S. </a:t>
            </a:r>
            <a:r>
              <a:rPr lang="en-US" dirty="0" err="1"/>
              <a:t>Anseth</a:t>
            </a:r>
            <a:r>
              <a:rPr lang="en-US" dirty="0"/>
              <a:t>, “</a:t>
            </a:r>
            <a:r>
              <a:rPr lang="en-US" dirty="0" err="1"/>
              <a:t>Cytocompatible</a:t>
            </a:r>
            <a:r>
              <a:rPr lang="en-US" dirty="0"/>
              <a:t> click-based hydrogels with</a:t>
            </a:r>
            <a:r>
              <a:rPr lang="ru-RU" dirty="0"/>
              <a:t> </a:t>
            </a:r>
            <a:r>
              <a:rPr lang="en-US" dirty="0"/>
              <a:t>dynamically-tunable properties through orthogonal </a:t>
            </a:r>
            <a:r>
              <a:rPr lang="en-US" dirty="0" err="1"/>
              <a:t>photoconjugation</a:t>
            </a:r>
            <a:r>
              <a:rPr lang="en-US" dirty="0"/>
              <a:t> and</a:t>
            </a:r>
            <a:r>
              <a:rPr lang="ru-RU" dirty="0"/>
              <a:t> </a:t>
            </a:r>
            <a:r>
              <a:rPr lang="en-US" dirty="0"/>
              <a:t>photocleavage reactions,” Nat. Chem. 3(12), 925–931 (2011).</a:t>
            </a:r>
            <a:endParaRPr lang="ru-RU" dirty="0"/>
          </a:p>
        </p:txBody>
      </p:sp>
    </p:spTree>
    <p:extLst>
      <p:ext uri="{BB962C8B-B14F-4D97-AF65-F5344CB8AC3E}">
        <p14:creationId xmlns:p14="http://schemas.microsoft.com/office/powerpoint/2010/main" val="309301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FEFA12-648B-403B-884B-EAF56C51032B}"/>
              </a:ext>
            </a:extLst>
          </p:cNvPr>
          <p:cNvSpPr>
            <a:spLocks noGrp="1"/>
          </p:cNvSpPr>
          <p:nvPr>
            <p:ph type="title"/>
          </p:nvPr>
        </p:nvSpPr>
        <p:spPr/>
        <p:txBody>
          <a:bodyPr/>
          <a:lstStyle/>
          <a:p>
            <a:r>
              <a:rPr lang="ru-RU" dirty="0"/>
              <a:t>СПИСОК ЛИТЕРАТУРЫ</a:t>
            </a:r>
          </a:p>
        </p:txBody>
      </p:sp>
      <p:sp>
        <p:nvSpPr>
          <p:cNvPr id="6" name="TextBox 5">
            <a:extLst>
              <a:ext uri="{FF2B5EF4-FFF2-40B4-BE49-F238E27FC236}">
                <a16:creationId xmlns:a16="http://schemas.microsoft.com/office/drawing/2014/main" id="{01C76ABB-A73F-410B-BF6B-1766E0438144}"/>
              </a:ext>
            </a:extLst>
          </p:cNvPr>
          <p:cNvSpPr txBox="1"/>
          <p:nvPr/>
        </p:nvSpPr>
        <p:spPr>
          <a:xfrm>
            <a:off x="227348" y="1556792"/>
            <a:ext cx="11737304" cy="4801314"/>
          </a:xfrm>
          <a:prstGeom prst="rect">
            <a:avLst/>
          </a:prstGeom>
          <a:noFill/>
        </p:spPr>
        <p:txBody>
          <a:bodyPr wrap="square">
            <a:spAutoFit/>
          </a:bodyPr>
          <a:lstStyle/>
          <a:p>
            <a:r>
              <a:rPr lang="en-US" dirty="0"/>
              <a:t>131</a:t>
            </a:r>
            <a:r>
              <a:rPr lang="ru-RU" dirty="0"/>
              <a:t>. </a:t>
            </a:r>
            <a:r>
              <a:rPr lang="en-US" dirty="0"/>
              <a:t>C. K. Arakawa, B. A. </a:t>
            </a:r>
            <a:r>
              <a:rPr lang="en-US" dirty="0" err="1"/>
              <a:t>Badeau</a:t>
            </a:r>
            <a:r>
              <a:rPr lang="en-US" dirty="0"/>
              <a:t>, Y. Zheng, and C. A. </a:t>
            </a:r>
            <a:r>
              <a:rPr lang="en-US" dirty="0" err="1"/>
              <a:t>DeForest</a:t>
            </a:r>
            <a:r>
              <a:rPr lang="en-US" dirty="0"/>
              <a:t>, “Multicellular vascularized</a:t>
            </a:r>
            <a:r>
              <a:rPr lang="ru-RU" dirty="0"/>
              <a:t> </a:t>
            </a:r>
            <a:r>
              <a:rPr lang="en-US" dirty="0"/>
              <a:t>engineered tissues through user-programmable biomaterial photodegradation,”</a:t>
            </a:r>
            <a:r>
              <a:rPr lang="ru-RU" dirty="0"/>
              <a:t> </a:t>
            </a:r>
            <a:r>
              <a:rPr lang="en-US" dirty="0"/>
              <a:t>Adv. Mater. 29(37), 1703156 (2017).</a:t>
            </a:r>
          </a:p>
          <a:p>
            <a:r>
              <a:rPr lang="en-US" dirty="0"/>
              <a:t>132</a:t>
            </a:r>
            <a:r>
              <a:rPr lang="ru-RU" dirty="0"/>
              <a:t>. </a:t>
            </a:r>
            <a:r>
              <a:rPr lang="en-US" dirty="0"/>
              <a:t>C. Hull, “On stereolithography,” Virtual Phys. Prototyping 7(3), 177–177</a:t>
            </a:r>
            <a:r>
              <a:rPr lang="ru-RU" dirty="0"/>
              <a:t> </a:t>
            </a:r>
            <a:r>
              <a:rPr lang="en-US" dirty="0"/>
              <a:t>(2012).</a:t>
            </a:r>
          </a:p>
          <a:p>
            <a:r>
              <a:rPr lang="en-US" dirty="0"/>
              <a:t>133</a:t>
            </a:r>
            <a:r>
              <a:rPr lang="ru-RU" dirty="0"/>
              <a:t>. </a:t>
            </a:r>
            <a:r>
              <a:rPr lang="en-US" dirty="0"/>
              <a:t>B. Y. </a:t>
            </a:r>
            <a:r>
              <a:rPr lang="en-US" dirty="0" err="1"/>
              <a:t>Ahn</a:t>
            </a:r>
            <a:r>
              <a:rPr lang="en-US" dirty="0"/>
              <a:t>, E. B. </a:t>
            </a:r>
            <a:r>
              <a:rPr lang="en-US" dirty="0" err="1"/>
              <a:t>Duoss</a:t>
            </a:r>
            <a:r>
              <a:rPr lang="en-US" dirty="0"/>
              <a:t>, M. J. </a:t>
            </a:r>
            <a:r>
              <a:rPr lang="en-US" dirty="0" err="1"/>
              <a:t>Motala</a:t>
            </a:r>
            <a:r>
              <a:rPr lang="en-US" dirty="0"/>
              <a:t>, X. Guo, S.-I. Park, Y. </a:t>
            </a:r>
            <a:r>
              <a:rPr lang="en-US" dirty="0" err="1"/>
              <a:t>Xiong</a:t>
            </a:r>
            <a:r>
              <a:rPr lang="en-US" dirty="0"/>
              <a:t>, J. Yoon, R.</a:t>
            </a:r>
            <a:r>
              <a:rPr lang="ru-RU" dirty="0"/>
              <a:t> </a:t>
            </a:r>
            <a:r>
              <a:rPr lang="en-US" dirty="0"/>
              <a:t>G. Nuzzo, J. A. Rogers, and J. A. Lewis, “Omnidirectional printing of flexible,</a:t>
            </a:r>
            <a:r>
              <a:rPr lang="ru-RU" dirty="0"/>
              <a:t> </a:t>
            </a:r>
            <a:r>
              <a:rPr lang="en-US" dirty="0"/>
              <a:t>stretchable, and spanning silver microelectrodes,” Science 323(5921), 1590</a:t>
            </a:r>
          </a:p>
          <a:p>
            <a:r>
              <a:rPr lang="en-US" dirty="0"/>
              <a:t>(2009).</a:t>
            </a:r>
          </a:p>
          <a:p>
            <a:r>
              <a:rPr lang="en-US" dirty="0"/>
              <a:t>134</a:t>
            </a:r>
            <a:r>
              <a:rPr lang="ru-RU" dirty="0"/>
              <a:t>. </a:t>
            </a:r>
            <a:r>
              <a:rPr lang="en-US" dirty="0"/>
              <a:t>M. A. Isa and I. </a:t>
            </a:r>
            <a:r>
              <a:rPr lang="en-US" dirty="0" err="1"/>
              <a:t>Lazoglu</a:t>
            </a:r>
            <a:r>
              <a:rPr lang="en-US" dirty="0"/>
              <a:t>, “Five-axis additive manufacturing of freeform models</a:t>
            </a:r>
            <a:r>
              <a:rPr lang="ru-RU" dirty="0"/>
              <a:t> </a:t>
            </a:r>
            <a:r>
              <a:rPr lang="en-US" dirty="0"/>
              <a:t>through buildup of transition layers,” J. Manuf. Syst. 50, 69–80 (2019).</a:t>
            </a:r>
          </a:p>
          <a:p>
            <a:r>
              <a:rPr lang="en-US" dirty="0"/>
              <a:t>135</a:t>
            </a:r>
            <a:r>
              <a:rPr lang="ru-RU" dirty="0"/>
              <a:t>. </a:t>
            </a:r>
            <a:r>
              <a:rPr lang="en-US" dirty="0"/>
              <a:t>M. Asif, J. H. Lee, M. J. Lin-Yip, S. Chiang, A. </a:t>
            </a:r>
            <a:r>
              <a:rPr lang="en-US" dirty="0" err="1"/>
              <a:t>Levaslot</a:t>
            </a:r>
            <a:r>
              <a:rPr lang="en-US" dirty="0"/>
              <a:t>, T. </a:t>
            </a:r>
            <a:r>
              <a:rPr lang="en-US" dirty="0" err="1"/>
              <a:t>Giffney</a:t>
            </a:r>
            <a:r>
              <a:rPr lang="en-US" dirty="0"/>
              <a:t>, M.</a:t>
            </a:r>
            <a:r>
              <a:rPr lang="ru-RU" dirty="0"/>
              <a:t> </a:t>
            </a:r>
            <a:r>
              <a:rPr lang="en-US" dirty="0" err="1"/>
              <a:t>Ramezani</a:t>
            </a:r>
            <a:r>
              <a:rPr lang="en-US" dirty="0"/>
              <a:t>, and K. C. Aw, “A new photopolymer extrusion 5-axis 3D printer,”</a:t>
            </a:r>
            <a:r>
              <a:rPr lang="ru-RU" dirty="0"/>
              <a:t> </a:t>
            </a:r>
            <a:r>
              <a:rPr lang="en-US" dirty="0" err="1"/>
              <a:t>Addit</a:t>
            </a:r>
            <a:r>
              <a:rPr lang="en-US" dirty="0"/>
              <a:t>. Manuf. 23, 355–361 (2018).</a:t>
            </a:r>
          </a:p>
          <a:p>
            <a:r>
              <a:rPr lang="en-US" dirty="0"/>
              <a:t>136</a:t>
            </a:r>
            <a:r>
              <a:rPr lang="ru-RU" dirty="0"/>
              <a:t>. </a:t>
            </a:r>
            <a:r>
              <a:rPr lang="en-US" dirty="0"/>
              <a:t>G. R. Souza, J. R. Molina, R. M. Raphael, M. G. Ozawa, D. J. Stark, C. S. Levin,</a:t>
            </a:r>
            <a:r>
              <a:rPr lang="ru-RU" dirty="0"/>
              <a:t> </a:t>
            </a:r>
            <a:r>
              <a:rPr lang="en-US" dirty="0"/>
              <a:t>L. F. </a:t>
            </a:r>
            <a:r>
              <a:rPr lang="en-US" dirty="0" err="1"/>
              <a:t>Bronk</a:t>
            </a:r>
            <a:r>
              <a:rPr lang="en-US" dirty="0"/>
              <a:t>, J. S. Ananta, J. </a:t>
            </a:r>
            <a:r>
              <a:rPr lang="en-US" dirty="0" err="1"/>
              <a:t>Mandelin</a:t>
            </a:r>
            <a:r>
              <a:rPr lang="en-US" dirty="0"/>
              <a:t>, M.-M. Georgescu, J. A. </a:t>
            </a:r>
            <a:r>
              <a:rPr lang="en-US" dirty="0" err="1"/>
              <a:t>Bankson</a:t>
            </a:r>
            <a:r>
              <a:rPr lang="en-US" dirty="0"/>
              <a:t>, J. G.</a:t>
            </a:r>
            <a:r>
              <a:rPr lang="ru-RU" dirty="0"/>
              <a:t> </a:t>
            </a:r>
            <a:r>
              <a:rPr lang="en-US" dirty="0" err="1"/>
              <a:t>Gelovani</a:t>
            </a:r>
            <a:r>
              <a:rPr lang="en-US" dirty="0"/>
              <a:t>, T. C. Killian, W. </a:t>
            </a:r>
            <a:r>
              <a:rPr lang="en-US" dirty="0" err="1"/>
              <a:t>Arap</a:t>
            </a:r>
            <a:r>
              <a:rPr lang="en-US" dirty="0"/>
              <a:t>, and R. Pasqualini, “Three-dimensional tissue</a:t>
            </a:r>
          </a:p>
          <a:p>
            <a:r>
              <a:rPr lang="en-US" dirty="0"/>
              <a:t>culture based on magnetic cell levitation,” Nat. </a:t>
            </a:r>
            <a:r>
              <a:rPr lang="en-US" dirty="0" err="1"/>
              <a:t>Nanotechnol</a:t>
            </a:r>
            <a:r>
              <a:rPr lang="en-US" dirty="0"/>
              <a:t>. 5(4), 291–296</a:t>
            </a:r>
            <a:r>
              <a:rPr lang="ru-RU" dirty="0"/>
              <a:t> </a:t>
            </a:r>
            <a:r>
              <a:rPr lang="en-US" dirty="0"/>
              <a:t>(2010).</a:t>
            </a:r>
          </a:p>
          <a:p>
            <a:r>
              <a:rPr lang="en-US" dirty="0"/>
              <a:t>137</a:t>
            </a:r>
            <a:r>
              <a:rPr lang="ru-RU" dirty="0"/>
              <a:t>. </a:t>
            </a:r>
            <a:r>
              <a:rPr lang="en-US" dirty="0"/>
              <a:t>W. L. </a:t>
            </a:r>
            <a:r>
              <a:rPr lang="en-US" dirty="0" err="1"/>
              <a:t>Haisler</a:t>
            </a:r>
            <a:r>
              <a:rPr lang="en-US" dirty="0"/>
              <a:t>, D. M. Timm, J. A. Gage, H. Tseng, T. C. Killian, and G. R.</a:t>
            </a:r>
            <a:r>
              <a:rPr lang="ru-RU" dirty="0"/>
              <a:t> </a:t>
            </a:r>
            <a:r>
              <a:rPr lang="en-US" dirty="0"/>
              <a:t>Souza, “Three-dimensional cell culturing by magnetic levitation,” Nat. </a:t>
            </a:r>
            <a:r>
              <a:rPr lang="en-US" dirty="0" err="1"/>
              <a:t>Protoc</a:t>
            </a:r>
            <a:r>
              <a:rPr lang="en-US" dirty="0"/>
              <a:t>.</a:t>
            </a:r>
            <a:r>
              <a:rPr lang="ru-RU" dirty="0"/>
              <a:t> </a:t>
            </a:r>
            <a:r>
              <a:rPr lang="en-US" dirty="0"/>
              <a:t>8(10), 1940–1949 (2013).</a:t>
            </a:r>
          </a:p>
          <a:p>
            <a:r>
              <a:rPr lang="en-US" dirty="0"/>
              <a:t>138</a:t>
            </a:r>
            <a:r>
              <a:rPr lang="ru-RU" dirty="0"/>
              <a:t>. </a:t>
            </a:r>
            <a:r>
              <a:rPr lang="en-US" dirty="0"/>
              <a:t>A. R. Qian, D. C. Yin, P. F. Yang, Y. </a:t>
            </a:r>
            <a:r>
              <a:rPr lang="en-US" dirty="0" err="1"/>
              <a:t>Lv</a:t>
            </a:r>
            <a:r>
              <a:rPr lang="en-US" dirty="0"/>
              <a:t>, Z. C. Tian, and P. Shang, “Application</a:t>
            </a:r>
            <a:r>
              <a:rPr lang="ru-RU" dirty="0"/>
              <a:t> </a:t>
            </a:r>
            <a:r>
              <a:rPr lang="en-US" dirty="0"/>
              <a:t>of diamagnetic levitation technology in biological sciences research,” IEEE</a:t>
            </a:r>
            <a:r>
              <a:rPr lang="ru-RU" dirty="0"/>
              <a:t> </a:t>
            </a:r>
            <a:r>
              <a:rPr lang="en-US" dirty="0"/>
              <a:t>Trans. Appl. </a:t>
            </a:r>
            <a:r>
              <a:rPr lang="en-US" dirty="0" err="1"/>
              <a:t>Supercond</a:t>
            </a:r>
            <a:r>
              <a:rPr lang="en-US" dirty="0"/>
              <a:t>. 23(1), 3600305 (2013).</a:t>
            </a:r>
          </a:p>
        </p:txBody>
      </p:sp>
    </p:spTree>
    <p:extLst>
      <p:ext uri="{BB962C8B-B14F-4D97-AF65-F5344CB8AC3E}">
        <p14:creationId xmlns:p14="http://schemas.microsoft.com/office/powerpoint/2010/main" val="89500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E85FA0-20F7-42D6-89B7-104ACB7983B6}"/>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306C6C9D-7A3B-4129-8C7F-86A081C12CB0}"/>
              </a:ext>
            </a:extLst>
          </p:cNvPr>
          <p:cNvSpPr txBox="1"/>
          <p:nvPr/>
        </p:nvSpPr>
        <p:spPr>
          <a:xfrm>
            <a:off x="335360" y="1556792"/>
            <a:ext cx="11737304" cy="5078313"/>
          </a:xfrm>
          <a:prstGeom prst="rect">
            <a:avLst/>
          </a:prstGeom>
          <a:noFill/>
        </p:spPr>
        <p:txBody>
          <a:bodyPr wrap="square">
            <a:spAutoFit/>
          </a:bodyPr>
          <a:lstStyle/>
          <a:p>
            <a:r>
              <a:rPr lang="en-US" dirty="0"/>
              <a:t>139</a:t>
            </a:r>
            <a:r>
              <a:rPr lang="ru-RU" dirty="0"/>
              <a:t>. </a:t>
            </a:r>
            <a:r>
              <a:rPr lang="en-US" dirty="0"/>
              <a:t>M. Anil-</a:t>
            </a:r>
            <a:r>
              <a:rPr lang="en-US" dirty="0" err="1"/>
              <a:t>Inevi</a:t>
            </a:r>
            <a:r>
              <a:rPr lang="en-US" dirty="0"/>
              <a:t>, S. </a:t>
            </a:r>
            <a:r>
              <a:rPr lang="en-US" dirty="0" err="1"/>
              <a:t>Yaman</a:t>
            </a:r>
            <a:r>
              <a:rPr lang="en-US" dirty="0"/>
              <a:t>, A. A. </a:t>
            </a:r>
            <a:r>
              <a:rPr lang="en-US" dirty="0" err="1"/>
              <a:t>Yildiz</a:t>
            </a:r>
            <a:r>
              <a:rPr lang="en-US" dirty="0"/>
              <a:t>, G. Mese, O. Yalcin-</a:t>
            </a:r>
            <a:r>
              <a:rPr lang="en-US" dirty="0" err="1"/>
              <a:t>Ozuysal</a:t>
            </a:r>
            <a:r>
              <a:rPr lang="en-US" dirty="0"/>
              <a:t>, H. C.</a:t>
            </a:r>
            <a:r>
              <a:rPr lang="ru-RU" dirty="0"/>
              <a:t> </a:t>
            </a:r>
            <a:r>
              <a:rPr lang="en-US" dirty="0" err="1"/>
              <a:t>Tekin</a:t>
            </a:r>
            <a:r>
              <a:rPr lang="en-US" dirty="0"/>
              <a:t>, and E. </a:t>
            </a:r>
            <a:r>
              <a:rPr lang="en-US" dirty="0" err="1"/>
              <a:t>Ozcivici</a:t>
            </a:r>
            <a:r>
              <a:rPr lang="en-US" dirty="0"/>
              <a:t>, “</a:t>
            </a:r>
            <a:r>
              <a:rPr lang="en-US" dirty="0" err="1"/>
              <a:t>Biofabrication</a:t>
            </a:r>
            <a:r>
              <a:rPr lang="en-US" dirty="0"/>
              <a:t> of in situ self assembled 3D cell cultures</a:t>
            </a:r>
            <a:r>
              <a:rPr lang="ru-RU" dirty="0"/>
              <a:t> </a:t>
            </a:r>
            <a:r>
              <a:rPr lang="en-US" dirty="0"/>
              <a:t>in a weightlessness environment generated using magnetic levitation,”</a:t>
            </a:r>
            <a:r>
              <a:rPr lang="ru-RU" dirty="0"/>
              <a:t> </a:t>
            </a:r>
            <a:r>
              <a:rPr lang="en-US" dirty="0"/>
              <a:t>Sci. Rep. 8(1), 7239 (2018).</a:t>
            </a:r>
            <a:endParaRPr lang="ru-RU" dirty="0"/>
          </a:p>
          <a:p>
            <a:r>
              <a:rPr lang="en-US" dirty="0"/>
              <a:t>140</a:t>
            </a:r>
            <a:r>
              <a:rPr lang="ru-RU" dirty="0"/>
              <a:t>. </a:t>
            </a:r>
            <a:r>
              <a:rPr lang="en-US" dirty="0"/>
              <a:t>W. A. Harkness and J. H. Goldschmid, “Free-form spatial 3-D printing using</a:t>
            </a:r>
            <a:r>
              <a:rPr lang="ru-RU" dirty="0"/>
              <a:t> </a:t>
            </a:r>
            <a:r>
              <a:rPr lang="en-US" dirty="0"/>
              <a:t>part levitation,” U.S. patent 20160031156 (2016).</a:t>
            </a:r>
          </a:p>
          <a:p>
            <a:r>
              <a:rPr lang="en-US" dirty="0"/>
              <a:t>141</a:t>
            </a:r>
            <a:r>
              <a:rPr lang="ru-RU" dirty="0"/>
              <a:t>. </a:t>
            </a:r>
            <a:r>
              <a:rPr lang="en-US" dirty="0"/>
              <a:t>V. A. </a:t>
            </a:r>
            <a:r>
              <a:rPr lang="en-US" dirty="0" err="1"/>
              <a:t>Parfenov</a:t>
            </a:r>
            <a:r>
              <a:rPr lang="en-US" dirty="0"/>
              <a:t>, E. V. </a:t>
            </a:r>
            <a:r>
              <a:rPr lang="en-US" dirty="0" err="1"/>
              <a:t>Koudan</a:t>
            </a:r>
            <a:r>
              <a:rPr lang="en-US" dirty="0"/>
              <a:t>, E. A. </a:t>
            </a:r>
            <a:r>
              <a:rPr lang="en-US" dirty="0" err="1"/>
              <a:t>Bulanova</a:t>
            </a:r>
            <a:r>
              <a:rPr lang="en-US" dirty="0"/>
              <a:t>, P. A. </a:t>
            </a:r>
            <a:r>
              <a:rPr lang="en-US" dirty="0" err="1"/>
              <a:t>Karalkin</a:t>
            </a:r>
            <a:r>
              <a:rPr lang="en-US" dirty="0"/>
              <a:t>, F. Das Pereira,</a:t>
            </a:r>
            <a:r>
              <a:rPr lang="ru-RU" dirty="0"/>
              <a:t> </a:t>
            </a:r>
            <a:r>
              <a:rPr lang="en-US" dirty="0"/>
              <a:t>N. E. </a:t>
            </a:r>
            <a:r>
              <a:rPr lang="en-US" dirty="0" err="1"/>
              <a:t>Norkin</a:t>
            </a:r>
            <a:r>
              <a:rPr lang="en-US" dirty="0"/>
              <a:t>, A. D. </a:t>
            </a:r>
            <a:r>
              <a:rPr lang="en-US" dirty="0" err="1"/>
              <a:t>Knyazeva</a:t>
            </a:r>
            <a:r>
              <a:rPr lang="en-US" dirty="0"/>
              <a:t>, A. A. </a:t>
            </a:r>
            <a:r>
              <a:rPr lang="en-US" dirty="0" err="1"/>
              <a:t>Gryadunova</a:t>
            </a:r>
            <a:r>
              <a:rPr lang="en-US" dirty="0"/>
              <a:t>, O. F. Petrov, M. M. </a:t>
            </a:r>
            <a:r>
              <a:rPr lang="en-US" dirty="0" err="1"/>
              <a:t>Vasiliev</a:t>
            </a:r>
            <a:r>
              <a:rPr lang="en-US" dirty="0"/>
              <a:t>,</a:t>
            </a:r>
            <a:r>
              <a:rPr lang="ru-RU" dirty="0"/>
              <a:t> </a:t>
            </a:r>
            <a:r>
              <a:rPr lang="en-US" dirty="0"/>
              <a:t>M. I. </a:t>
            </a:r>
            <a:r>
              <a:rPr lang="en-US" dirty="0" err="1"/>
              <a:t>Myasnikov</a:t>
            </a:r>
            <a:r>
              <a:rPr lang="en-US" dirty="0"/>
              <a:t>, V. P. </a:t>
            </a:r>
            <a:r>
              <a:rPr lang="en-US" dirty="0" err="1"/>
              <a:t>Chernikov</a:t>
            </a:r>
            <a:r>
              <a:rPr lang="en-US" dirty="0"/>
              <a:t>, V. A. Kasyanov, A. Y. </a:t>
            </a:r>
            <a:r>
              <a:rPr lang="en-US" dirty="0" err="1"/>
              <a:t>Marchenkov</a:t>
            </a:r>
            <a:r>
              <a:rPr lang="en-US" dirty="0"/>
              <a:t>, K.</a:t>
            </a:r>
          </a:p>
          <a:p>
            <a:r>
              <a:rPr lang="en-US" dirty="0" err="1"/>
              <a:t>Brakke</a:t>
            </a:r>
            <a:r>
              <a:rPr lang="en-US" dirty="0"/>
              <a:t>, Y. D. </a:t>
            </a:r>
            <a:r>
              <a:rPr lang="en-US" dirty="0" err="1"/>
              <a:t>Khesuani</a:t>
            </a:r>
            <a:r>
              <a:rPr lang="en-US" dirty="0"/>
              <a:t>, U. </a:t>
            </a:r>
            <a:r>
              <a:rPr lang="en-US" dirty="0" err="1"/>
              <a:t>Demirci</a:t>
            </a:r>
            <a:r>
              <a:rPr lang="en-US" dirty="0"/>
              <a:t>, and V. A. Mironov, “Scaffold-free, </a:t>
            </a:r>
            <a:r>
              <a:rPr lang="en-US" dirty="0" err="1"/>
              <a:t>labelfree</a:t>
            </a:r>
            <a:r>
              <a:rPr lang="ru-RU" dirty="0"/>
              <a:t> </a:t>
            </a:r>
            <a:r>
              <a:rPr lang="en-US" dirty="0"/>
              <a:t>and nozzle-free </a:t>
            </a:r>
            <a:r>
              <a:rPr lang="en-US" dirty="0" err="1"/>
              <a:t>biofabrication</a:t>
            </a:r>
            <a:r>
              <a:rPr lang="en-US" dirty="0"/>
              <a:t> technology using magnetic levitational</a:t>
            </a:r>
            <a:r>
              <a:rPr lang="ru-RU" dirty="0"/>
              <a:t> </a:t>
            </a:r>
            <a:r>
              <a:rPr lang="en-US" dirty="0"/>
              <a:t>assembly,” </a:t>
            </a:r>
            <a:r>
              <a:rPr lang="en-US" dirty="0" err="1"/>
              <a:t>Biofabrication</a:t>
            </a:r>
            <a:r>
              <a:rPr lang="en-US" dirty="0"/>
              <a:t> 10(3), 034104 (2018).</a:t>
            </a:r>
          </a:p>
          <a:p>
            <a:r>
              <a:rPr lang="en-US" dirty="0"/>
              <a:t>142</a:t>
            </a:r>
            <a:r>
              <a:rPr lang="ru-RU" dirty="0"/>
              <a:t>. </a:t>
            </a:r>
            <a:r>
              <a:rPr lang="en-US" dirty="0"/>
              <a:t>F. Guo, Z. Mao, Y. Chen, Z. </a:t>
            </a:r>
            <a:r>
              <a:rPr lang="en-US" dirty="0" err="1"/>
              <a:t>Xie</a:t>
            </a:r>
            <a:r>
              <a:rPr lang="en-US" dirty="0"/>
              <a:t>, J. P. Lata, P. Li, L. Ren, J. Liu, J. Yang, M.</a:t>
            </a:r>
            <a:r>
              <a:rPr lang="ru-RU" dirty="0"/>
              <a:t> </a:t>
            </a:r>
            <a:r>
              <a:rPr lang="en-US" dirty="0"/>
              <a:t>Dao, S. Suresh, and T. J. Huang, “Three-dimensional manipulation of single</a:t>
            </a:r>
            <a:r>
              <a:rPr lang="ru-RU" dirty="0"/>
              <a:t> </a:t>
            </a:r>
            <a:r>
              <a:rPr lang="en-US" dirty="0"/>
              <a:t>cells using surface acoustic waves,” Proc. Natl. Acad. Sci. 113(6), 1522 (2016).</a:t>
            </a:r>
          </a:p>
          <a:p>
            <a:r>
              <a:rPr lang="en-US" dirty="0"/>
              <a:t>143</a:t>
            </a:r>
            <a:r>
              <a:rPr lang="ru-RU" dirty="0"/>
              <a:t>. </a:t>
            </a:r>
            <a:r>
              <a:rPr lang="en-US" dirty="0"/>
              <a:t>P. Kang, Z. Tian, S. Yang, W. Yu, H. Zhu, H. Bachman, S. Zhao, P. Zhang, </a:t>
            </a:r>
            <a:r>
              <a:rPr lang="en-US" dirty="0" err="1"/>
              <a:t>Z.Wang</a:t>
            </a:r>
            <a:r>
              <a:rPr lang="en-US" dirty="0"/>
              <a:t>, R. Zhong, and T. J. Huang, “Acoustic tweezers based on circular, slanted-finger interdigital transducers for dynamic manipulation of </a:t>
            </a:r>
            <a:r>
              <a:rPr lang="en-US" dirty="0" err="1"/>
              <a:t>microobjects</a:t>
            </a:r>
            <a:r>
              <a:rPr lang="en-US" dirty="0"/>
              <a:t>,” Lab Chip 20(5), 987–994 (2020).</a:t>
            </a:r>
          </a:p>
          <a:p>
            <a:r>
              <a:rPr lang="en-US" dirty="0"/>
              <a:t>144. B. E. Kelly, I. Bhattacharya, H. </a:t>
            </a:r>
            <a:r>
              <a:rPr lang="en-US" dirty="0" err="1"/>
              <a:t>Heidari</a:t>
            </a:r>
            <a:r>
              <a:rPr lang="en-US" dirty="0"/>
              <a:t>, M. </a:t>
            </a:r>
            <a:r>
              <a:rPr lang="en-US" dirty="0" err="1"/>
              <a:t>Shusteff</a:t>
            </a:r>
            <a:r>
              <a:rPr lang="en-US" dirty="0"/>
              <a:t>, C. M. </a:t>
            </a:r>
            <a:r>
              <a:rPr lang="en-US" dirty="0" err="1"/>
              <a:t>Spadaccini</a:t>
            </a:r>
            <a:r>
              <a:rPr lang="en-US" dirty="0"/>
              <a:t>, and H.K. Taylor, “Volumetric additive manufacturing via tomographic reconstruction,” Science 363(6431), 1075 (2019).</a:t>
            </a:r>
          </a:p>
          <a:p>
            <a:r>
              <a:rPr lang="en-US" dirty="0"/>
              <a:t>145</a:t>
            </a:r>
            <a:r>
              <a:rPr lang="ru-RU" dirty="0"/>
              <a:t>. </a:t>
            </a:r>
            <a:r>
              <a:rPr lang="en-US" dirty="0"/>
              <a:t>P. N. Bernal, P. </a:t>
            </a:r>
            <a:r>
              <a:rPr lang="en-US" dirty="0" err="1"/>
              <a:t>Delrot</a:t>
            </a:r>
            <a:r>
              <a:rPr lang="en-US" dirty="0"/>
              <a:t>, D. </a:t>
            </a:r>
            <a:r>
              <a:rPr lang="en-US" dirty="0" err="1"/>
              <a:t>Loterie</a:t>
            </a:r>
            <a:r>
              <a:rPr lang="en-US" dirty="0"/>
              <a:t>, Y. Li, J. </a:t>
            </a:r>
            <a:r>
              <a:rPr lang="en-US" dirty="0" err="1"/>
              <a:t>Malda</a:t>
            </a:r>
            <a:r>
              <a:rPr lang="en-US" dirty="0"/>
              <a:t>, C. Moser, and R. </a:t>
            </a:r>
            <a:r>
              <a:rPr lang="en-US" dirty="0" err="1"/>
              <a:t>Levato</a:t>
            </a:r>
            <a:r>
              <a:rPr lang="en-US" dirty="0"/>
              <a:t>,</a:t>
            </a:r>
            <a:r>
              <a:rPr lang="ru-RU" dirty="0"/>
              <a:t> </a:t>
            </a:r>
            <a:r>
              <a:rPr lang="en-US" dirty="0"/>
              <a:t>“Volumetric bioprinting of complex living-tissue constructs within seconds,”</a:t>
            </a:r>
            <a:r>
              <a:rPr lang="ru-RU" dirty="0"/>
              <a:t> </a:t>
            </a:r>
            <a:r>
              <a:rPr lang="en-US" dirty="0"/>
              <a:t>Adv. Mater. 31(42), e1904209 (2019).</a:t>
            </a:r>
          </a:p>
        </p:txBody>
      </p:sp>
    </p:spTree>
    <p:extLst>
      <p:ext uri="{BB962C8B-B14F-4D97-AF65-F5344CB8AC3E}">
        <p14:creationId xmlns:p14="http://schemas.microsoft.com/office/powerpoint/2010/main" val="156958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183E8F-36CC-4C1A-898E-C4491384874E}"/>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6E17B640-61FA-45A5-95B3-08998AD5996D}"/>
              </a:ext>
            </a:extLst>
          </p:cNvPr>
          <p:cNvSpPr txBox="1"/>
          <p:nvPr/>
        </p:nvSpPr>
        <p:spPr>
          <a:xfrm>
            <a:off x="239688" y="1628800"/>
            <a:ext cx="11712624" cy="5355312"/>
          </a:xfrm>
          <a:prstGeom prst="rect">
            <a:avLst/>
          </a:prstGeom>
          <a:noFill/>
        </p:spPr>
        <p:txBody>
          <a:bodyPr wrap="square">
            <a:spAutoFit/>
          </a:bodyPr>
          <a:lstStyle/>
          <a:p>
            <a:r>
              <a:rPr lang="en-US" dirty="0"/>
              <a:t>146</a:t>
            </a:r>
            <a:r>
              <a:rPr lang="ru-RU" dirty="0"/>
              <a:t>. </a:t>
            </a:r>
            <a:r>
              <a:rPr lang="en-US" dirty="0"/>
              <a:t>A. K. Miri, D. Nieto, L. Iglesias, H. </a:t>
            </a:r>
            <a:r>
              <a:rPr lang="en-US" dirty="0" err="1"/>
              <a:t>Goodarzi</a:t>
            </a:r>
            <a:r>
              <a:rPr lang="en-US" dirty="0"/>
              <a:t> </a:t>
            </a:r>
            <a:r>
              <a:rPr lang="en-US" dirty="0" err="1"/>
              <a:t>Hosseinabadi</a:t>
            </a:r>
            <a:r>
              <a:rPr lang="en-US" dirty="0"/>
              <a:t>, S. </a:t>
            </a:r>
            <a:r>
              <a:rPr lang="en-US" dirty="0" err="1"/>
              <a:t>Maharjan</a:t>
            </a:r>
            <a:r>
              <a:rPr lang="en-US" dirty="0"/>
              <a:t>, G. U.</a:t>
            </a:r>
            <a:r>
              <a:rPr lang="ru-RU" dirty="0"/>
              <a:t> </a:t>
            </a:r>
            <a:r>
              <a:rPr lang="en-US" dirty="0"/>
              <a:t>Ruiz-Esparza, P. </a:t>
            </a:r>
            <a:r>
              <a:rPr lang="en-US" dirty="0" err="1"/>
              <a:t>Khoshakhlagh</a:t>
            </a:r>
            <a:r>
              <a:rPr lang="en-US" dirty="0"/>
              <a:t>, A. </a:t>
            </a:r>
            <a:r>
              <a:rPr lang="en-US" dirty="0" err="1"/>
              <a:t>Manbachi</a:t>
            </a:r>
            <a:r>
              <a:rPr lang="en-US" dirty="0"/>
              <a:t>, M. R. </a:t>
            </a:r>
            <a:r>
              <a:rPr lang="en-US" dirty="0" err="1"/>
              <a:t>Dokmeci</a:t>
            </a:r>
            <a:r>
              <a:rPr lang="en-US" dirty="0"/>
              <a:t>, S. Chen, S. R.</a:t>
            </a:r>
            <a:r>
              <a:rPr lang="ru-RU" dirty="0"/>
              <a:t> </a:t>
            </a:r>
            <a:r>
              <a:rPr lang="en-US" dirty="0"/>
              <a:t>Shin, Y. S. Zhang, and A. </a:t>
            </a:r>
            <a:r>
              <a:rPr lang="en-US" dirty="0" err="1"/>
              <a:t>Khademhosseini</a:t>
            </a:r>
            <a:r>
              <a:rPr lang="en-US" dirty="0"/>
              <a:t>, “Microfluidics-enabled </a:t>
            </a:r>
            <a:r>
              <a:rPr lang="en-US" dirty="0" err="1"/>
              <a:t>multimaterial</a:t>
            </a:r>
            <a:r>
              <a:rPr lang="ru-RU" dirty="0"/>
              <a:t> </a:t>
            </a:r>
            <a:r>
              <a:rPr lang="en-US" dirty="0" err="1"/>
              <a:t>maskless</a:t>
            </a:r>
            <a:r>
              <a:rPr lang="en-US" dirty="0"/>
              <a:t> stereolithographic bioprinting,” Adv. Mater. 30, e1800242</a:t>
            </a:r>
            <a:r>
              <a:rPr lang="ru-RU" dirty="0"/>
              <a:t> </a:t>
            </a:r>
            <a:r>
              <a:rPr lang="en-US" dirty="0"/>
              <a:t>(2018).</a:t>
            </a:r>
          </a:p>
          <a:p>
            <a:r>
              <a:rPr lang="en-US" dirty="0"/>
              <a:t>147</a:t>
            </a:r>
            <a:r>
              <a:rPr lang="ru-RU" dirty="0"/>
              <a:t>. </a:t>
            </a:r>
            <a:r>
              <a:rPr lang="en-US" dirty="0"/>
              <a:t>Y. Cheng, Y. Yu, F. Fu, J. Wang, L. Shang, Z. Gu, and Y. Zhao, “Controlled</a:t>
            </a:r>
            <a:r>
              <a:rPr lang="ru-RU" dirty="0"/>
              <a:t> </a:t>
            </a:r>
            <a:r>
              <a:rPr lang="en-US" dirty="0"/>
              <a:t>fabrication of bioactive microfibers for creating tissue constructs using microfluidic</a:t>
            </a:r>
            <a:r>
              <a:rPr lang="ru-RU" dirty="0"/>
              <a:t> </a:t>
            </a:r>
            <a:r>
              <a:rPr lang="en-US" dirty="0"/>
              <a:t>techniques,” ACS Appl. Mater. Interfaces 8(2), 1080–1086 (2016).</a:t>
            </a:r>
          </a:p>
          <a:p>
            <a:r>
              <a:rPr lang="en-US" dirty="0"/>
              <a:t>148</a:t>
            </a:r>
            <a:r>
              <a:rPr lang="ru-RU" dirty="0"/>
              <a:t>. </a:t>
            </a:r>
            <a:r>
              <a:rPr lang="en-US" dirty="0"/>
              <a:t>W. Liu, Y. S. Zhang, M. A. Heinrich, F. De Ferrari, H. L. Jang, S. M. Bakht, M.</a:t>
            </a:r>
            <a:r>
              <a:rPr lang="ru-RU" dirty="0"/>
              <a:t> </a:t>
            </a:r>
            <a:r>
              <a:rPr lang="en-US" dirty="0"/>
              <a:t>M. Alvarez, J. Yang, Y. C. Li, G. Trujillo-de Santiago, A. K. Miri, K. Zhu, P.</a:t>
            </a:r>
            <a:r>
              <a:rPr lang="ru-RU" dirty="0"/>
              <a:t> </a:t>
            </a:r>
            <a:r>
              <a:rPr lang="en-US" dirty="0" err="1"/>
              <a:t>Khoshakhlagh</a:t>
            </a:r>
            <a:r>
              <a:rPr lang="en-US" dirty="0"/>
              <a:t>, G. Prakash, H. Cheng, X. Guan, Z. Zhong, J. Ju, G. H. Zhu, X.</a:t>
            </a:r>
          </a:p>
          <a:p>
            <a:r>
              <a:rPr lang="en-US" dirty="0" err="1"/>
              <a:t>Jin</a:t>
            </a:r>
            <a:r>
              <a:rPr lang="en-US" dirty="0"/>
              <a:t>, S. R. Shin, M. R. </a:t>
            </a:r>
            <a:r>
              <a:rPr lang="en-US" dirty="0" err="1"/>
              <a:t>Dokmeci</a:t>
            </a:r>
            <a:r>
              <a:rPr lang="en-US" dirty="0"/>
              <a:t>, and A. </a:t>
            </a:r>
            <a:r>
              <a:rPr lang="en-US" dirty="0" err="1"/>
              <a:t>Khademhosseini</a:t>
            </a:r>
            <a:r>
              <a:rPr lang="en-US" dirty="0"/>
              <a:t>, “Rapid continuous</a:t>
            </a:r>
            <a:r>
              <a:rPr lang="ru-RU" dirty="0"/>
              <a:t> </a:t>
            </a:r>
            <a:r>
              <a:rPr lang="en-US" dirty="0" err="1"/>
              <a:t>multimaterial</a:t>
            </a:r>
            <a:r>
              <a:rPr lang="en-US" dirty="0"/>
              <a:t> extrusion bioprinting,” Adv. Mater. 29(3), 1604630 (2017).</a:t>
            </a:r>
          </a:p>
          <a:p>
            <a:r>
              <a:rPr lang="en-US" dirty="0"/>
              <a:t>149</a:t>
            </a:r>
            <a:r>
              <a:rPr lang="ru-RU" dirty="0"/>
              <a:t>. </a:t>
            </a:r>
            <a:r>
              <a:rPr lang="en-US" dirty="0"/>
              <a:t>C. </a:t>
            </a:r>
            <a:r>
              <a:rPr lang="en-US" dirty="0" err="1"/>
              <a:t>Colosi</a:t>
            </a:r>
            <a:r>
              <a:rPr lang="en-US" dirty="0"/>
              <a:t>, S. R. Shin, V. Manoharan, S. Massa, M. </a:t>
            </a:r>
            <a:r>
              <a:rPr lang="en-US" dirty="0" err="1"/>
              <a:t>Costantini</a:t>
            </a:r>
            <a:r>
              <a:rPr lang="en-US" dirty="0"/>
              <a:t>, A. </a:t>
            </a:r>
            <a:r>
              <a:rPr lang="en-US" dirty="0" err="1"/>
              <a:t>Barbetta</a:t>
            </a:r>
            <a:r>
              <a:rPr lang="en-US" dirty="0"/>
              <a:t>, M.R. </a:t>
            </a:r>
            <a:r>
              <a:rPr lang="en-US" dirty="0" err="1"/>
              <a:t>Dokmeci</a:t>
            </a:r>
            <a:r>
              <a:rPr lang="en-US" dirty="0"/>
              <a:t>, M. </a:t>
            </a:r>
            <a:r>
              <a:rPr lang="en-US" dirty="0" err="1"/>
              <a:t>Dentini</a:t>
            </a:r>
            <a:r>
              <a:rPr lang="en-US" dirty="0"/>
              <a:t>, and A. </a:t>
            </a:r>
            <a:r>
              <a:rPr lang="en-US" dirty="0" err="1"/>
              <a:t>Khademhosseini</a:t>
            </a:r>
            <a:r>
              <a:rPr lang="en-US" dirty="0"/>
              <a:t>, “Microfluidic bioprinting of</a:t>
            </a:r>
            <a:r>
              <a:rPr lang="ru-RU" dirty="0"/>
              <a:t> </a:t>
            </a:r>
            <a:r>
              <a:rPr lang="en-US" dirty="0"/>
              <a:t>heterogeneous 3D tissue constructs using low-viscosity </a:t>
            </a:r>
            <a:r>
              <a:rPr lang="en-US" dirty="0" err="1"/>
              <a:t>bioink</a:t>
            </a:r>
            <a:r>
              <a:rPr lang="en-US" dirty="0"/>
              <a:t>,” Adv. Mater.</a:t>
            </a:r>
            <a:r>
              <a:rPr lang="ru-RU" dirty="0"/>
              <a:t> </a:t>
            </a:r>
            <a:r>
              <a:rPr lang="en-US" dirty="0"/>
              <a:t>28(4), 677–684 (2016).</a:t>
            </a:r>
            <a:endParaRPr lang="ru-RU" dirty="0"/>
          </a:p>
          <a:p>
            <a:r>
              <a:rPr lang="en-US" dirty="0"/>
              <a:t>150</a:t>
            </a:r>
            <a:r>
              <a:rPr lang="ru-RU" dirty="0"/>
              <a:t>. </a:t>
            </a:r>
            <a:r>
              <a:rPr lang="en-US" dirty="0"/>
              <a:t>M. Rocca, A. </a:t>
            </a:r>
            <a:r>
              <a:rPr lang="en-US" dirty="0" err="1"/>
              <a:t>Fragasso</a:t>
            </a:r>
            <a:r>
              <a:rPr lang="en-US" dirty="0"/>
              <a:t>, W. Liu, M. A. Heinrich, and Y. S. Zhang, “Embedded</a:t>
            </a:r>
            <a:r>
              <a:rPr lang="ru-RU" dirty="0"/>
              <a:t> </a:t>
            </a:r>
            <a:r>
              <a:rPr lang="en-US" dirty="0" err="1"/>
              <a:t>multimaterial</a:t>
            </a:r>
            <a:r>
              <a:rPr lang="en-US" dirty="0"/>
              <a:t> extrusion bioprinting,” SLAS Technol. 23, 154–163 (2017).</a:t>
            </a:r>
          </a:p>
          <a:p>
            <a:r>
              <a:rPr lang="en-US" dirty="0"/>
              <a:t>151</a:t>
            </a:r>
            <a:r>
              <a:rPr lang="ru-RU" dirty="0"/>
              <a:t>. </a:t>
            </a:r>
            <a:r>
              <a:rPr lang="en-US" dirty="0"/>
              <a:t>H. Zhao, Y. Chen, L. Shao, M. </a:t>
            </a:r>
            <a:r>
              <a:rPr lang="en-US" dirty="0" err="1"/>
              <a:t>Xie</a:t>
            </a:r>
            <a:r>
              <a:rPr lang="en-US" dirty="0"/>
              <a:t>, J. </a:t>
            </a:r>
            <a:r>
              <a:rPr lang="en-US" dirty="0" err="1"/>
              <a:t>Nie</a:t>
            </a:r>
            <a:r>
              <a:rPr lang="en-US" dirty="0"/>
              <a:t>, J. </a:t>
            </a:r>
            <a:r>
              <a:rPr lang="en-US" dirty="0" err="1"/>
              <a:t>Qiu</a:t>
            </a:r>
            <a:r>
              <a:rPr lang="en-US" dirty="0"/>
              <a:t>, P. Zhao, H. </a:t>
            </a:r>
            <a:r>
              <a:rPr lang="en-US" dirty="0" err="1"/>
              <a:t>Ramezani</a:t>
            </a:r>
            <a:r>
              <a:rPr lang="en-US" dirty="0"/>
              <a:t>, J. Fu,</a:t>
            </a:r>
            <a:r>
              <a:rPr lang="ru-RU" dirty="0"/>
              <a:t> </a:t>
            </a:r>
            <a:r>
              <a:rPr lang="en-US" dirty="0"/>
              <a:t>H. Ouyang, and Y. He, “Airflow-assisted 3D bioprinting of human heterogeneous</a:t>
            </a:r>
            <a:r>
              <a:rPr lang="ru-RU" dirty="0"/>
              <a:t> </a:t>
            </a:r>
            <a:r>
              <a:rPr lang="en-US" dirty="0" err="1"/>
              <a:t>microspheroidal</a:t>
            </a:r>
            <a:r>
              <a:rPr lang="en-US" dirty="0"/>
              <a:t> organoids with microfluidic nozzle,” Small 14(39),</a:t>
            </a:r>
          </a:p>
          <a:p>
            <a:r>
              <a:rPr lang="en-US" dirty="0"/>
              <a:t>e1802630 (2018).</a:t>
            </a:r>
          </a:p>
          <a:p>
            <a:r>
              <a:rPr lang="en-US" dirty="0"/>
              <a:t>152</a:t>
            </a:r>
            <a:r>
              <a:rPr lang="ru-RU" dirty="0"/>
              <a:t>. </a:t>
            </a:r>
            <a:r>
              <a:rPr lang="en-US" dirty="0"/>
              <a:t>M. </a:t>
            </a:r>
            <a:r>
              <a:rPr lang="en-US" dirty="0" err="1"/>
              <a:t>Costantini</a:t>
            </a:r>
            <a:r>
              <a:rPr lang="en-US" dirty="0"/>
              <a:t>, C. </a:t>
            </a:r>
            <a:r>
              <a:rPr lang="en-US" dirty="0" err="1"/>
              <a:t>Colosi</a:t>
            </a:r>
            <a:r>
              <a:rPr lang="en-US" dirty="0"/>
              <a:t>, W. </a:t>
            </a:r>
            <a:r>
              <a:rPr lang="en-US" dirty="0" err="1"/>
              <a:t>Swieszkowski</a:t>
            </a:r>
            <a:r>
              <a:rPr lang="en-US" dirty="0"/>
              <a:t>, and A. </a:t>
            </a:r>
            <a:r>
              <a:rPr lang="en-US" dirty="0" err="1"/>
              <a:t>Barbetta</a:t>
            </a:r>
            <a:r>
              <a:rPr lang="en-US" dirty="0"/>
              <a:t>, “Co-axial </a:t>
            </a:r>
            <a:r>
              <a:rPr lang="en-US" dirty="0" err="1"/>
              <a:t>wetspinning</a:t>
            </a:r>
            <a:r>
              <a:rPr lang="ru-RU" dirty="0"/>
              <a:t> </a:t>
            </a:r>
            <a:r>
              <a:rPr lang="en-US" dirty="0"/>
              <a:t>in 3D bioprinting: State of the art and future perspective of microfluidic</a:t>
            </a:r>
            <a:r>
              <a:rPr lang="ru-RU" dirty="0"/>
              <a:t> </a:t>
            </a:r>
            <a:r>
              <a:rPr lang="en-US" dirty="0"/>
              <a:t>integration,” </a:t>
            </a:r>
            <a:r>
              <a:rPr lang="en-US" dirty="0" err="1"/>
              <a:t>Biofabrication</a:t>
            </a:r>
            <a:r>
              <a:rPr lang="en-US" dirty="0"/>
              <a:t> 11(1), 012001 (2018).</a:t>
            </a:r>
          </a:p>
        </p:txBody>
      </p:sp>
    </p:spTree>
    <p:extLst>
      <p:ext uri="{BB962C8B-B14F-4D97-AF65-F5344CB8AC3E}">
        <p14:creationId xmlns:p14="http://schemas.microsoft.com/office/powerpoint/2010/main" val="269561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8F05E6-2291-4817-B6E0-C86C4C57D5BF}"/>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339BBF7C-C6C8-4475-B792-BFCD8804639F}"/>
              </a:ext>
            </a:extLst>
          </p:cNvPr>
          <p:cNvSpPr txBox="1"/>
          <p:nvPr/>
        </p:nvSpPr>
        <p:spPr>
          <a:xfrm>
            <a:off x="335360" y="1556792"/>
            <a:ext cx="11856640" cy="5355312"/>
          </a:xfrm>
          <a:prstGeom prst="rect">
            <a:avLst/>
          </a:prstGeom>
          <a:noFill/>
        </p:spPr>
        <p:txBody>
          <a:bodyPr wrap="square">
            <a:spAutoFit/>
          </a:bodyPr>
          <a:lstStyle/>
          <a:p>
            <a:r>
              <a:rPr lang="en-US" dirty="0"/>
              <a:t>153</a:t>
            </a:r>
            <a:r>
              <a:rPr lang="ru-RU" dirty="0"/>
              <a:t>. </a:t>
            </a:r>
            <a:r>
              <a:rPr lang="en-US" dirty="0"/>
              <a:t>C. Richard, A. Neild, and V. J. </a:t>
            </a:r>
            <a:r>
              <a:rPr lang="en-US" dirty="0" err="1"/>
              <a:t>Cadarso</a:t>
            </a:r>
            <a:r>
              <a:rPr lang="en-US" dirty="0"/>
              <a:t>, “The emerging role of microfluidics in</a:t>
            </a:r>
            <a:r>
              <a:rPr lang="ru-RU" dirty="0"/>
              <a:t> </a:t>
            </a:r>
            <a:r>
              <a:rPr lang="en-US" dirty="0"/>
              <a:t>multi-material 3D bioprinting,” Lab Chip 20(12), 2044–2056 (2020).</a:t>
            </a:r>
          </a:p>
          <a:p>
            <a:r>
              <a:rPr lang="en-US" dirty="0"/>
              <a:t>154</a:t>
            </a:r>
            <a:r>
              <a:rPr lang="ru-RU" dirty="0"/>
              <a:t>. </a:t>
            </a:r>
            <a:r>
              <a:rPr lang="en-US" dirty="0"/>
              <a:t>M. A. Skylar-Scott, J. Mueller, C. W. Visser, and J. A. Lewis, “Voxelated soft</a:t>
            </a:r>
            <a:r>
              <a:rPr lang="ru-RU" dirty="0"/>
              <a:t> </a:t>
            </a:r>
            <a:r>
              <a:rPr lang="en-US" dirty="0"/>
              <a:t>matter via </a:t>
            </a:r>
            <a:r>
              <a:rPr lang="en-US" dirty="0" err="1"/>
              <a:t>multimaterial</a:t>
            </a:r>
            <a:r>
              <a:rPr lang="en-US" dirty="0"/>
              <a:t> </a:t>
            </a:r>
            <a:r>
              <a:rPr lang="en-US" dirty="0" err="1"/>
              <a:t>multinozzle</a:t>
            </a:r>
            <a:r>
              <a:rPr lang="en-US" dirty="0"/>
              <a:t> 3D printing,” Nature 575(7782),</a:t>
            </a:r>
            <a:r>
              <a:rPr lang="ru-RU" dirty="0"/>
              <a:t> </a:t>
            </a:r>
            <a:r>
              <a:rPr lang="en-US" dirty="0"/>
              <a:t>330–335 (2019).</a:t>
            </a:r>
          </a:p>
          <a:p>
            <a:r>
              <a:rPr lang="en-US" dirty="0"/>
              <a:t>155</a:t>
            </a:r>
            <a:r>
              <a:rPr lang="ru-RU" dirty="0"/>
              <a:t>. </a:t>
            </a:r>
            <a:r>
              <a:rPr lang="en-US" dirty="0"/>
              <a:t>Q. Yang, B. Gao, and F. Xu, “Recent advances in 4D bioprinting,” </a:t>
            </a:r>
            <a:r>
              <a:rPr lang="en-US" dirty="0" err="1"/>
              <a:t>Biotechnol</a:t>
            </a:r>
            <a:r>
              <a:rPr lang="en-US" dirty="0"/>
              <a:t>.</a:t>
            </a:r>
            <a:r>
              <a:rPr lang="ru-RU" dirty="0"/>
              <a:t> </a:t>
            </a:r>
            <a:r>
              <a:rPr lang="en-US" dirty="0"/>
              <a:t>J. 15(1), e1900086 (2020).</a:t>
            </a:r>
          </a:p>
          <a:p>
            <a:r>
              <a:rPr lang="en-US" dirty="0"/>
              <a:t>156</a:t>
            </a:r>
            <a:r>
              <a:rPr lang="ru-RU" dirty="0"/>
              <a:t>. </a:t>
            </a:r>
            <a:r>
              <a:rPr lang="en-US" dirty="0"/>
              <a:t>Z. Wan, P. Zhang, Y. Liu, L. </a:t>
            </a:r>
            <a:r>
              <a:rPr lang="en-US" dirty="0" err="1"/>
              <a:t>Lv</a:t>
            </a:r>
            <a:r>
              <a:rPr lang="en-US" dirty="0"/>
              <a:t>, and Y. Zhou, “Four-dimensional bioprinting:</a:t>
            </a:r>
            <a:r>
              <a:rPr lang="ru-RU" dirty="0"/>
              <a:t> </a:t>
            </a:r>
            <a:r>
              <a:rPr lang="en-US" dirty="0"/>
              <a:t>Current developments and applications in bone tissue engineering,” Acta</a:t>
            </a:r>
            <a:r>
              <a:rPr lang="ru-RU" dirty="0"/>
              <a:t> </a:t>
            </a:r>
            <a:r>
              <a:rPr lang="en-US" dirty="0" err="1"/>
              <a:t>Biomater</a:t>
            </a:r>
            <a:r>
              <a:rPr lang="en-US" dirty="0"/>
              <a:t>. 101, 26–42 (2020).</a:t>
            </a:r>
          </a:p>
          <a:p>
            <a:r>
              <a:rPr lang="en-US" dirty="0"/>
              <a:t>157</a:t>
            </a:r>
            <a:r>
              <a:rPr lang="ru-RU" dirty="0"/>
              <a:t>. </a:t>
            </a:r>
            <a:r>
              <a:rPr lang="en-US" dirty="0"/>
              <a:t>X. </a:t>
            </a:r>
            <a:r>
              <a:rPr lang="en-US" dirty="0" err="1"/>
              <a:t>Kuang</a:t>
            </a:r>
            <a:r>
              <a:rPr lang="en-US" dirty="0"/>
              <a:t>, D. J. Roach, J. Wu, C. M. Hamel, Z. Ding, T. Wang, M. L. Dunn,</a:t>
            </a:r>
            <a:r>
              <a:rPr lang="ru-RU" dirty="0"/>
              <a:t> </a:t>
            </a:r>
            <a:r>
              <a:rPr lang="en-US" dirty="0"/>
              <a:t>and H. J. Qi, “Advances in 4D printing: Materials and applications,” Adv.</a:t>
            </a:r>
            <a:r>
              <a:rPr lang="ru-RU" dirty="0"/>
              <a:t> </a:t>
            </a:r>
            <a:r>
              <a:rPr lang="en-US" dirty="0" err="1"/>
              <a:t>Funct</a:t>
            </a:r>
            <a:r>
              <a:rPr lang="en-US" dirty="0"/>
              <a:t>. Mater. 29(2), 1805290 (2019).</a:t>
            </a:r>
          </a:p>
          <a:p>
            <a:r>
              <a:rPr lang="en-US" dirty="0"/>
              <a:t>158</a:t>
            </a:r>
            <a:r>
              <a:rPr lang="ru-RU" dirty="0"/>
              <a:t>. </a:t>
            </a:r>
            <a:r>
              <a:rPr lang="en-US" dirty="0"/>
              <a:t>D. G. </a:t>
            </a:r>
            <a:r>
              <a:rPr lang="en-US" dirty="0" err="1"/>
              <a:t>Tamay</a:t>
            </a:r>
            <a:r>
              <a:rPr lang="en-US" dirty="0"/>
              <a:t>, T. </a:t>
            </a:r>
            <a:r>
              <a:rPr lang="en-US" dirty="0" err="1"/>
              <a:t>Dursun</a:t>
            </a:r>
            <a:r>
              <a:rPr lang="en-US" dirty="0"/>
              <a:t> </a:t>
            </a:r>
            <a:r>
              <a:rPr lang="en-US" dirty="0" err="1"/>
              <a:t>Usal</a:t>
            </a:r>
            <a:r>
              <a:rPr lang="en-US" dirty="0"/>
              <a:t>, A. S. </a:t>
            </a:r>
            <a:r>
              <a:rPr lang="en-US" dirty="0" err="1"/>
              <a:t>Alagoz</a:t>
            </a:r>
            <a:r>
              <a:rPr lang="en-US" dirty="0"/>
              <a:t>, D. </a:t>
            </a:r>
            <a:r>
              <a:rPr lang="en-US" dirty="0" err="1"/>
              <a:t>Yucel</a:t>
            </a:r>
            <a:r>
              <a:rPr lang="en-US" dirty="0"/>
              <a:t>, N. </a:t>
            </a:r>
            <a:r>
              <a:rPr lang="en-US" dirty="0" err="1"/>
              <a:t>Hasirci</a:t>
            </a:r>
            <a:r>
              <a:rPr lang="en-US" dirty="0"/>
              <a:t>, and V.</a:t>
            </a:r>
            <a:r>
              <a:rPr lang="ru-RU" dirty="0"/>
              <a:t> </a:t>
            </a:r>
            <a:r>
              <a:rPr lang="en-US" dirty="0" err="1"/>
              <a:t>Hasirci</a:t>
            </a:r>
            <a:r>
              <a:rPr lang="en-US" dirty="0"/>
              <a:t>, “3D and 4D printing of polymers for tissue engineering applications,”</a:t>
            </a:r>
            <a:r>
              <a:rPr lang="ru-RU" dirty="0"/>
              <a:t> </a:t>
            </a:r>
            <a:r>
              <a:rPr lang="en-US" dirty="0"/>
              <a:t>Front. </a:t>
            </a:r>
            <a:r>
              <a:rPr lang="en-US" dirty="0" err="1"/>
              <a:t>Bioeng</a:t>
            </a:r>
            <a:r>
              <a:rPr lang="en-US" dirty="0"/>
              <a:t>. </a:t>
            </a:r>
            <a:r>
              <a:rPr lang="en-US" dirty="0" err="1"/>
              <a:t>Biotechnol</a:t>
            </a:r>
            <a:r>
              <a:rPr lang="en-US" dirty="0"/>
              <a:t>. 7, 164 (2019).</a:t>
            </a:r>
            <a:endParaRPr lang="ru-RU" dirty="0"/>
          </a:p>
          <a:p>
            <a:r>
              <a:rPr lang="en-US" dirty="0"/>
              <a:t>159</a:t>
            </a:r>
            <a:r>
              <a:rPr lang="ru-RU" dirty="0"/>
              <a:t>. </a:t>
            </a:r>
            <a:r>
              <a:rPr lang="en-US" dirty="0"/>
              <a:t>N. </a:t>
            </a:r>
            <a:r>
              <a:rPr lang="en-US" dirty="0" err="1"/>
              <a:t>Ashammakhi</a:t>
            </a:r>
            <a:r>
              <a:rPr lang="en-US" dirty="0"/>
              <a:t>, S. </a:t>
            </a:r>
            <a:r>
              <a:rPr lang="en-US" dirty="0" err="1"/>
              <a:t>Ahadian</a:t>
            </a:r>
            <a:r>
              <a:rPr lang="en-US" dirty="0"/>
              <a:t>, F. </a:t>
            </a:r>
            <a:r>
              <a:rPr lang="en-US" dirty="0" err="1"/>
              <a:t>Zengjie</a:t>
            </a:r>
            <a:r>
              <a:rPr lang="en-US" dirty="0"/>
              <a:t>, K. </a:t>
            </a:r>
            <a:r>
              <a:rPr lang="en-US" dirty="0" err="1"/>
              <a:t>Suthiwanich</a:t>
            </a:r>
            <a:r>
              <a:rPr lang="en-US" dirty="0"/>
              <a:t>, F. </a:t>
            </a:r>
            <a:r>
              <a:rPr lang="en-US" dirty="0" err="1"/>
              <a:t>Lorestani</a:t>
            </a:r>
            <a:r>
              <a:rPr lang="en-US" dirty="0"/>
              <a:t>, G.</a:t>
            </a:r>
            <a:r>
              <a:rPr lang="ru-RU" dirty="0"/>
              <a:t> </a:t>
            </a:r>
            <a:r>
              <a:rPr lang="en-US" dirty="0" err="1"/>
              <a:t>Orive</a:t>
            </a:r>
            <a:r>
              <a:rPr lang="en-US" dirty="0"/>
              <a:t>, S. </a:t>
            </a:r>
            <a:r>
              <a:rPr lang="en-US" dirty="0" err="1"/>
              <a:t>Ostrovidov</a:t>
            </a:r>
            <a:r>
              <a:rPr lang="en-US" dirty="0"/>
              <a:t>, and A. </a:t>
            </a:r>
            <a:r>
              <a:rPr lang="en-US" dirty="0" err="1"/>
              <a:t>Khademhosseini</a:t>
            </a:r>
            <a:r>
              <a:rPr lang="en-US" dirty="0"/>
              <a:t>, “Advances and future perspectives</a:t>
            </a:r>
            <a:r>
              <a:rPr lang="ru-RU" dirty="0"/>
              <a:t> </a:t>
            </a:r>
            <a:r>
              <a:rPr lang="en-US" dirty="0"/>
              <a:t>in 4D bioprinting,” </a:t>
            </a:r>
            <a:r>
              <a:rPr lang="en-US" dirty="0" err="1"/>
              <a:t>Biotechnol</a:t>
            </a:r>
            <a:r>
              <a:rPr lang="en-US" dirty="0"/>
              <a:t>. J. 13(12), e1800148 (2018).</a:t>
            </a:r>
          </a:p>
          <a:p>
            <a:r>
              <a:rPr lang="en-US" dirty="0"/>
              <a:t>160</a:t>
            </a:r>
            <a:r>
              <a:rPr lang="ru-RU" dirty="0"/>
              <a:t>. </a:t>
            </a:r>
            <a:r>
              <a:rPr lang="en-US" dirty="0"/>
              <a:t>Y. C. Li, Y. S. Zhang, A. </a:t>
            </a:r>
            <a:r>
              <a:rPr lang="en-US" dirty="0" err="1"/>
              <a:t>Akpek</a:t>
            </a:r>
            <a:r>
              <a:rPr lang="en-US" dirty="0"/>
              <a:t>, S. R. Shin, and A. </a:t>
            </a:r>
            <a:r>
              <a:rPr lang="en-US" dirty="0" err="1"/>
              <a:t>Khademhosseini</a:t>
            </a:r>
            <a:r>
              <a:rPr lang="en-US" dirty="0"/>
              <a:t>, “4D bioprinting:</a:t>
            </a:r>
            <a:r>
              <a:rPr lang="ru-RU" dirty="0"/>
              <a:t> </a:t>
            </a:r>
            <a:r>
              <a:rPr lang="en-US" dirty="0"/>
              <a:t>The next-generation technology for </a:t>
            </a:r>
            <a:r>
              <a:rPr lang="en-US" dirty="0" err="1"/>
              <a:t>biofabrication</a:t>
            </a:r>
            <a:r>
              <a:rPr lang="en-US" dirty="0"/>
              <a:t> enabled by</a:t>
            </a:r>
            <a:r>
              <a:rPr lang="ru-RU" dirty="0"/>
              <a:t> </a:t>
            </a:r>
            <a:r>
              <a:rPr lang="en-US" dirty="0"/>
              <a:t>stimuli-responsive materials,” </a:t>
            </a:r>
            <a:r>
              <a:rPr lang="en-US" dirty="0" err="1"/>
              <a:t>Biofabrication</a:t>
            </a:r>
            <a:r>
              <a:rPr lang="en-US" dirty="0"/>
              <a:t> 9(1), 012001 (2016).</a:t>
            </a:r>
          </a:p>
          <a:p>
            <a:r>
              <a:rPr lang="en-US" dirty="0"/>
              <a:t>161</a:t>
            </a:r>
            <a:r>
              <a:rPr lang="ru-RU" dirty="0"/>
              <a:t>. </a:t>
            </a:r>
            <a:r>
              <a:rPr lang="en-US" dirty="0"/>
              <a:t>A. S. Gladman, E. A. Matsumoto, R. G. Nuzzo, L. Mahadevan, and J. A. Lewis,</a:t>
            </a:r>
            <a:r>
              <a:rPr lang="ru-RU" dirty="0"/>
              <a:t> </a:t>
            </a:r>
            <a:r>
              <a:rPr lang="en-US" dirty="0"/>
              <a:t>“Biomimetic 4D printing,” Nat. Mater. 15(4), 413–418 (2016).</a:t>
            </a:r>
          </a:p>
          <a:p>
            <a:r>
              <a:rPr lang="en-US" dirty="0"/>
              <a:t>162</a:t>
            </a:r>
            <a:r>
              <a:rPr lang="ru-RU" dirty="0"/>
              <a:t>. </a:t>
            </a:r>
            <a:r>
              <a:rPr lang="en-US" dirty="0"/>
              <a:t>S. Dutta and D. Cohn, “Temperature and pH responsive 3D printed scaffolds,”</a:t>
            </a:r>
            <a:r>
              <a:rPr lang="ru-RU" dirty="0"/>
              <a:t> </a:t>
            </a:r>
            <a:r>
              <a:rPr lang="en-US" dirty="0"/>
              <a:t>J. Mater. Chem. B 5(48), 9514–9521 (2017).</a:t>
            </a:r>
          </a:p>
        </p:txBody>
      </p:sp>
    </p:spTree>
    <p:extLst>
      <p:ext uri="{BB962C8B-B14F-4D97-AF65-F5344CB8AC3E}">
        <p14:creationId xmlns:p14="http://schemas.microsoft.com/office/powerpoint/2010/main" val="15653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C6C4F9-764F-4CFA-804E-FE94A32EEEA0}"/>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CDD4C6FB-F2FE-4C9A-8BB4-C987E5D9BE4B}"/>
              </a:ext>
            </a:extLst>
          </p:cNvPr>
          <p:cNvSpPr txBox="1"/>
          <p:nvPr/>
        </p:nvSpPr>
        <p:spPr>
          <a:xfrm>
            <a:off x="263352" y="1678876"/>
            <a:ext cx="11521280" cy="5078313"/>
          </a:xfrm>
          <a:prstGeom prst="rect">
            <a:avLst/>
          </a:prstGeom>
          <a:noFill/>
        </p:spPr>
        <p:txBody>
          <a:bodyPr wrap="square">
            <a:spAutoFit/>
          </a:bodyPr>
          <a:lstStyle/>
          <a:p>
            <a:r>
              <a:rPr lang="en-US" dirty="0"/>
              <a:t>163</a:t>
            </a:r>
            <a:r>
              <a:rPr lang="ru-RU" dirty="0"/>
              <a:t>. </a:t>
            </a:r>
            <a:r>
              <a:rPr lang="en-US" dirty="0"/>
              <a:t>H. Yang, W. R. </a:t>
            </a:r>
            <a:r>
              <a:rPr lang="en-US" dirty="0" err="1"/>
              <a:t>Leow</a:t>
            </a:r>
            <a:r>
              <a:rPr lang="en-US" dirty="0"/>
              <a:t>, T. Wang, J. Wang, J. Yu, K. He, D. Qi, C. Wan, and X.</a:t>
            </a:r>
            <a:r>
              <a:rPr lang="ru-RU" dirty="0"/>
              <a:t> </a:t>
            </a:r>
            <a:r>
              <a:rPr lang="en-US" dirty="0"/>
              <a:t>Chen, “3D printed </a:t>
            </a:r>
            <a:r>
              <a:rPr lang="en-US" dirty="0" err="1"/>
              <a:t>photoresponsive</a:t>
            </a:r>
            <a:r>
              <a:rPr lang="en-US" dirty="0"/>
              <a:t> devices based on shape memory</a:t>
            </a:r>
            <a:r>
              <a:rPr lang="ru-RU" dirty="0"/>
              <a:t> </a:t>
            </a:r>
            <a:r>
              <a:rPr lang="en-US" dirty="0"/>
              <a:t>composites,” Adv. Mater. 29(33), 1701627 (2017).</a:t>
            </a:r>
          </a:p>
          <a:p>
            <a:r>
              <a:rPr lang="en-US" dirty="0"/>
              <a:t>164</a:t>
            </a:r>
            <a:r>
              <a:rPr lang="ru-RU" dirty="0"/>
              <a:t>. </a:t>
            </a:r>
            <a:r>
              <a:rPr lang="en-US" dirty="0"/>
              <a:t>R. Raman, C. Cvetkovic, S. G. </a:t>
            </a:r>
            <a:r>
              <a:rPr lang="en-US" dirty="0" err="1"/>
              <a:t>Uzel</a:t>
            </a:r>
            <a:r>
              <a:rPr lang="en-US" dirty="0"/>
              <a:t>, R. J. Platt, P. Sengupta, R. D. </a:t>
            </a:r>
            <a:r>
              <a:rPr lang="en-US" dirty="0" err="1"/>
              <a:t>Kamm</a:t>
            </a:r>
            <a:r>
              <a:rPr lang="en-US" dirty="0"/>
              <a:t>, and</a:t>
            </a:r>
            <a:r>
              <a:rPr lang="ru-RU" dirty="0"/>
              <a:t> </a:t>
            </a:r>
            <a:r>
              <a:rPr lang="en-US" dirty="0"/>
              <a:t>R. Bashir, “Optogenetic skeletal muscle-powered adaptive biological</a:t>
            </a:r>
            <a:r>
              <a:rPr lang="ru-RU" dirty="0"/>
              <a:t> </a:t>
            </a:r>
            <a:r>
              <a:rPr lang="en-US" dirty="0"/>
              <a:t>machines,” Proc. Natl. Acad. Sci. U.S.A. 113(13), 3497–3502 (2016).</a:t>
            </a:r>
            <a:endParaRPr lang="ru-RU" dirty="0"/>
          </a:p>
          <a:p>
            <a:r>
              <a:rPr lang="en-US" dirty="0"/>
              <a:t>165</a:t>
            </a:r>
            <a:r>
              <a:rPr lang="ru-RU" dirty="0"/>
              <a:t>. </a:t>
            </a:r>
            <a:r>
              <a:rPr lang="en-US" dirty="0"/>
              <a:t>M. Boruah, M. </a:t>
            </a:r>
            <a:r>
              <a:rPr lang="en-US" dirty="0" err="1"/>
              <a:t>Mili</a:t>
            </a:r>
            <a:r>
              <a:rPr lang="en-US" dirty="0"/>
              <a:t>, S. Sharma, B. </a:t>
            </a:r>
            <a:r>
              <a:rPr lang="en-US" dirty="0" err="1"/>
              <a:t>Gogoi</a:t>
            </a:r>
            <a:r>
              <a:rPr lang="en-US" dirty="0"/>
              <a:t>, and S. Kumar </a:t>
            </a:r>
            <a:r>
              <a:rPr lang="en-US" dirty="0" err="1"/>
              <a:t>Dolui</a:t>
            </a:r>
            <a:r>
              <a:rPr lang="en-US" dirty="0"/>
              <a:t>, “Synthesis and</a:t>
            </a:r>
            <a:r>
              <a:rPr lang="ru-RU" dirty="0"/>
              <a:t> </a:t>
            </a:r>
            <a:r>
              <a:rPr lang="en-US" dirty="0"/>
              <a:t>evaluation of swelling kinetics of electric field responsive poly(vinyl alcohol)-g-polyacrylic acid/OMNT nanocomposite hydrogels,” </a:t>
            </a:r>
            <a:r>
              <a:rPr lang="en-US" dirty="0" err="1"/>
              <a:t>Polym</a:t>
            </a:r>
            <a:r>
              <a:rPr lang="en-US" dirty="0"/>
              <a:t>. Compos. 36(1),</a:t>
            </a:r>
            <a:r>
              <a:rPr lang="ru-RU" dirty="0"/>
              <a:t> </a:t>
            </a:r>
            <a:r>
              <a:rPr lang="en-US" dirty="0"/>
              <a:t>34–41 (2015).</a:t>
            </a:r>
          </a:p>
          <a:p>
            <a:r>
              <a:rPr lang="en-US" dirty="0"/>
              <a:t>166</a:t>
            </a:r>
            <a:r>
              <a:rPr lang="ru-RU" dirty="0"/>
              <a:t>. </a:t>
            </a:r>
            <a:r>
              <a:rPr lang="en-US" dirty="0"/>
              <a:t>D. </a:t>
            </a:r>
            <a:r>
              <a:rPr lang="en-US" dirty="0" err="1"/>
              <a:t>Kokkinis</a:t>
            </a:r>
            <a:r>
              <a:rPr lang="en-US" dirty="0"/>
              <a:t>, M. Schaffner, and A. R. </a:t>
            </a:r>
            <a:r>
              <a:rPr lang="en-US" dirty="0" err="1"/>
              <a:t>Studart</a:t>
            </a:r>
            <a:r>
              <a:rPr lang="en-US" dirty="0"/>
              <a:t>, “</a:t>
            </a:r>
            <a:r>
              <a:rPr lang="en-US" dirty="0" err="1"/>
              <a:t>Multimaterial</a:t>
            </a:r>
            <a:r>
              <a:rPr lang="en-US" dirty="0"/>
              <a:t> magnetically</a:t>
            </a:r>
            <a:r>
              <a:rPr lang="ru-RU" dirty="0"/>
              <a:t> </a:t>
            </a:r>
            <a:r>
              <a:rPr lang="en-US" dirty="0"/>
              <a:t>assisted 3D printing of composite materials,” Nat. </a:t>
            </a:r>
            <a:r>
              <a:rPr lang="en-US" dirty="0" err="1"/>
              <a:t>Commun</a:t>
            </a:r>
            <a:r>
              <a:rPr lang="en-US" dirty="0"/>
              <a:t>. 6, 8643 (2015).</a:t>
            </a:r>
          </a:p>
          <a:p>
            <a:r>
              <a:rPr lang="en-US" dirty="0"/>
              <a:t>167</a:t>
            </a:r>
            <a:r>
              <a:rPr lang="ru-RU" dirty="0"/>
              <a:t>. </a:t>
            </a:r>
            <a:r>
              <a:rPr lang="en-US" dirty="0"/>
              <a:t>A. </a:t>
            </a:r>
            <a:r>
              <a:rPr lang="en-US" dirty="0" err="1"/>
              <a:t>Goyanes</a:t>
            </a:r>
            <a:r>
              <a:rPr lang="en-US" dirty="0"/>
              <a:t>, F. Fina, A. </a:t>
            </a:r>
            <a:r>
              <a:rPr lang="en-US" dirty="0" err="1"/>
              <a:t>Martorana</a:t>
            </a:r>
            <a:r>
              <a:rPr lang="en-US" dirty="0"/>
              <a:t>, D. </a:t>
            </a:r>
            <a:r>
              <a:rPr lang="en-US" dirty="0" err="1"/>
              <a:t>Sedough</a:t>
            </a:r>
            <a:r>
              <a:rPr lang="en-US" dirty="0"/>
              <a:t>, S. </a:t>
            </a:r>
            <a:r>
              <a:rPr lang="en-US" dirty="0" err="1"/>
              <a:t>Gaisford</a:t>
            </a:r>
            <a:r>
              <a:rPr lang="en-US" dirty="0"/>
              <a:t>, and A. W. </a:t>
            </a:r>
            <a:r>
              <a:rPr lang="en-US" dirty="0" err="1"/>
              <a:t>Basit,“Development</a:t>
            </a:r>
            <a:r>
              <a:rPr lang="en-US" dirty="0"/>
              <a:t> of modified release 3D printed tablets (</a:t>
            </a:r>
            <a:r>
              <a:rPr lang="en-US" dirty="0" err="1"/>
              <a:t>printlets</a:t>
            </a:r>
            <a:r>
              <a:rPr lang="en-US" dirty="0"/>
              <a:t>) with pharmaceutical</a:t>
            </a:r>
            <a:r>
              <a:rPr lang="ru-RU" dirty="0"/>
              <a:t> </a:t>
            </a:r>
            <a:r>
              <a:rPr lang="en-US" dirty="0"/>
              <a:t>excipients using additive manufacturing,” Int. J. Pharm. 527(1–2),</a:t>
            </a:r>
          </a:p>
          <a:p>
            <a:r>
              <a:rPr lang="en-US" dirty="0"/>
              <a:t>21–30 (2017).</a:t>
            </a:r>
          </a:p>
          <a:p>
            <a:r>
              <a:rPr lang="en-US" dirty="0"/>
              <a:t>168</a:t>
            </a:r>
            <a:r>
              <a:rPr lang="ru-RU" dirty="0"/>
              <a:t>. </a:t>
            </a:r>
            <a:r>
              <a:rPr lang="en-US" dirty="0"/>
              <a:t>L. Huang, R. Jiang, J. Wu, J. Song, H. Bai, B. Li, Q. Zhao, and T. </a:t>
            </a:r>
            <a:r>
              <a:rPr lang="en-US" dirty="0" err="1"/>
              <a:t>Xie</a:t>
            </a:r>
            <a:r>
              <a:rPr lang="en-US" dirty="0"/>
              <a:t>, “Ultrafast</a:t>
            </a:r>
            <a:r>
              <a:rPr lang="ru-RU" dirty="0"/>
              <a:t> </a:t>
            </a:r>
            <a:r>
              <a:rPr lang="en-US" dirty="0"/>
              <a:t>digital printing toward 4D shape changing materials,” Adv. Mater. 29(7),</a:t>
            </a:r>
            <a:r>
              <a:rPr lang="ru-RU" dirty="0"/>
              <a:t> </a:t>
            </a:r>
            <a:r>
              <a:rPr lang="en-US" dirty="0"/>
              <a:t>1605390 (2017).</a:t>
            </a:r>
          </a:p>
          <a:p>
            <a:r>
              <a:rPr lang="en-US" dirty="0"/>
              <a:t>169</a:t>
            </a:r>
            <a:r>
              <a:rPr lang="ru-RU" dirty="0"/>
              <a:t>. </a:t>
            </a:r>
            <a:r>
              <a:rPr lang="en-US" dirty="0"/>
              <a:t>X. Wang, X.-H. Qin, C. Hu, A. </a:t>
            </a:r>
            <a:r>
              <a:rPr lang="en-US" dirty="0" err="1"/>
              <a:t>Terzopoulou</a:t>
            </a:r>
            <a:r>
              <a:rPr lang="en-US" dirty="0"/>
              <a:t>, X.-Z. Chen, T.-Y. Huang, </a:t>
            </a:r>
            <a:r>
              <a:rPr lang="en-US" dirty="0" err="1"/>
              <a:t>K.Maniura</a:t>
            </a:r>
            <a:r>
              <a:rPr lang="en-US" dirty="0"/>
              <a:t>-Weber, S. </a:t>
            </a:r>
            <a:r>
              <a:rPr lang="en-US" dirty="0" err="1"/>
              <a:t>Pane</a:t>
            </a:r>
            <a:r>
              <a:rPr lang="en-US" dirty="0"/>
              <a:t>, and B. J. Nelson, “3D printed enzymatically biodegradable</a:t>
            </a:r>
            <a:r>
              <a:rPr lang="ru-RU" dirty="0"/>
              <a:t> </a:t>
            </a:r>
            <a:r>
              <a:rPr lang="en-US" dirty="0"/>
              <a:t>soft helical </a:t>
            </a:r>
            <a:r>
              <a:rPr lang="en-US" dirty="0" err="1"/>
              <a:t>microswimmers</a:t>
            </a:r>
            <a:r>
              <a:rPr lang="en-US" dirty="0"/>
              <a:t>,” Adv. </a:t>
            </a:r>
            <a:r>
              <a:rPr lang="en-US" dirty="0" err="1"/>
              <a:t>Funct.Mater</a:t>
            </a:r>
            <a:r>
              <a:rPr lang="en-US" dirty="0"/>
              <a:t>. 28(45), 1804107 (2018).</a:t>
            </a:r>
          </a:p>
          <a:p>
            <a:r>
              <a:rPr lang="en-US" dirty="0"/>
              <a:t>170</a:t>
            </a:r>
            <a:r>
              <a:rPr lang="ru-RU" dirty="0"/>
              <a:t>. </a:t>
            </a:r>
            <a:r>
              <a:rPr lang="en-US" dirty="0"/>
              <a:t>Q. Hu, P. S. </a:t>
            </a:r>
            <a:r>
              <a:rPr lang="en-US" dirty="0" err="1"/>
              <a:t>Katti</a:t>
            </a:r>
            <a:r>
              <a:rPr lang="en-US" dirty="0"/>
              <a:t>, and Z. Gu, “Enzyme-responsive nanomaterials for controlled</a:t>
            </a:r>
            <a:r>
              <a:rPr lang="ru-RU" dirty="0"/>
              <a:t> </a:t>
            </a:r>
            <a:r>
              <a:rPr lang="en-US" dirty="0"/>
              <a:t>drug delivery,” Nanoscale 6(21), 12273–12286 (2014).</a:t>
            </a:r>
          </a:p>
        </p:txBody>
      </p:sp>
    </p:spTree>
    <p:extLst>
      <p:ext uri="{BB962C8B-B14F-4D97-AF65-F5344CB8AC3E}">
        <p14:creationId xmlns:p14="http://schemas.microsoft.com/office/powerpoint/2010/main" val="24634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67224E-E23E-4201-8A72-51EB66AE1113}"/>
              </a:ext>
            </a:extLst>
          </p:cNvPr>
          <p:cNvSpPr>
            <a:spLocks noGrp="1"/>
          </p:cNvSpPr>
          <p:nvPr>
            <p:ph type="title"/>
          </p:nvPr>
        </p:nvSpPr>
        <p:spPr/>
        <p:txBody>
          <a:bodyPr/>
          <a:lstStyle/>
          <a:p>
            <a:r>
              <a:rPr lang="ru-RU" dirty="0"/>
              <a:t>СПИСОК ЛИТЕРАТУРЫ</a:t>
            </a:r>
          </a:p>
        </p:txBody>
      </p:sp>
      <p:sp>
        <p:nvSpPr>
          <p:cNvPr id="4" name="TextBox 3">
            <a:extLst>
              <a:ext uri="{FF2B5EF4-FFF2-40B4-BE49-F238E27FC236}">
                <a16:creationId xmlns:a16="http://schemas.microsoft.com/office/drawing/2014/main" id="{B98AE023-1467-401F-B6C8-332434A305CF}"/>
              </a:ext>
            </a:extLst>
          </p:cNvPr>
          <p:cNvSpPr txBox="1"/>
          <p:nvPr/>
        </p:nvSpPr>
        <p:spPr>
          <a:xfrm>
            <a:off x="155340" y="1628800"/>
            <a:ext cx="11881320" cy="5078313"/>
          </a:xfrm>
          <a:prstGeom prst="rect">
            <a:avLst/>
          </a:prstGeom>
          <a:noFill/>
        </p:spPr>
        <p:txBody>
          <a:bodyPr wrap="square">
            <a:spAutoFit/>
          </a:bodyPr>
          <a:lstStyle/>
          <a:p>
            <a:r>
              <a:rPr lang="en-US" dirty="0"/>
              <a:t>171</a:t>
            </a:r>
            <a:r>
              <a:rPr lang="ru-RU" dirty="0"/>
              <a:t>. </a:t>
            </a:r>
            <a:r>
              <a:rPr lang="en-US" dirty="0"/>
              <a:t>K. Kuribayashi-</a:t>
            </a:r>
            <a:r>
              <a:rPr lang="en-US" dirty="0" err="1"/>
              <a:t>Shigetomi</a:t>
            </a:r>
            <a:r>
              <a:rPr lang="en-US" dirty="0"/>
              <a:t>, H. </a:t>
            </a:r>
            <a:r>
              <a:rPr lang="en-US" dirty="0" err="1"/>
              <a:t>Onoe</a:t>
            </a:r>
            <a:r>
              <a:rPr lang="en-US" dirty="0"/>
              <a:t>, and S. Takeuchi, “Cell origami: </a:t>
            </a:r>
            <a:r>
              <a:rPr lang="en-US" dirty="0" err="1"/>
              <a:t>Selffolding</a:t>
            </a:r>
            <a:r>
              <a:rPr lang="ru-RU" dirty="0"/>
              <a:t> </a:t>
            </a:r>
            <a:r>
              <a:rPr lang="en-US" dirty="0"/>
              <a:t>of three-dimensional cell-laden microstructures driven by cell traction</a:t>
            </a:r>
            <a:r>
              <a:rPr lang="ru-RU" dirty="0"/>
              <a:t> </a:t>
            </a:r>
            <a:r>
              <a:rPr lang="en-US" dirty="0"/>
              <a:t>force,” </a:t>
            </a:r>
            <a:r>
              <a:rPr lang="en-US" dirty="0" err="1"/>
              <a:t>PLoS</a:t>
            </a:r>
            <a:r>
              <a:rPr lang="en-US" dirty="0"/>
              <a:t> One 7(12), e51085 (2012).</a:t>
            </a:r>
            <a:endParaRPr lang="ru-RU" dirty="0"/>
          </a:p>
          <a:p>
            <a:r>
              <a:rPr lang="en-US" dirty="0"/>
              <a:t>172</a:t>
            </a:r>
            <a:r>
              <a:rPr lang="ru-RU" dirty="0"/>
              <a:t>. </a:t>
            </a:r>
            <a:r>
              <a:rPr lang="en-US" dirty="0"/>
              <a:t>A. </a:t>
            </a:r>
            <a:r>
              <a:rPr lang="en-US" dirty="0" err="1"/>
              <a:t>Kirillova</a:t>
            </a:r>
            <a:r>
              <a:rPr lang="en-US" dirty="0"/>
              <a:t>, R. Maxson, G. </a:t>
            </a:r>
            <a:r>
              <a:rPr lang="en-US" dirty="0" err="1"/>
              <a:t>Stoychev</a:t>
            </a:r>
            <a:r>
              <a:rPr lang="en-US" dirty="0"/>
              <a:t>, C. T. </a:t>
            </a:r>
            <a:r>
              <a:rPr lang="en-US" dirty="0" err="1"/>
              <a:t>Gomillion</a:t>
            </a:r>
            <a:r>
              <a:rPr lang="en-US" dirty="0"/>
              <a:t>, and L. </a:t>
            </a:r>
            <a:r>
              <a:rPr lang="en-US" dirty="0" err="1"/>
              <a:t>Ionov</a:t>
            </a:r>
            <a:r>
              <a:rPr lang="en-US" dirty="0"/>
              <a:t>, “4D </a:t>
            </a:r>
            <a:r>
              <a:rPr lang="en-US" dirty="0" err="1"/>
              <a:t>biofabrication</a:t>
            </a:r>
            <a:r>
              <a:rPr lang="ru-RU" dirty="0"/>
              <a:t> </a:t>
            </a:r>
            <a:r>
              <a:rPr lang="en-US" dirty="0"/>
              <a:t>using shape-morphing hydrogels,” Adv. Mater. 29(46), 1703443 (2017).</a:t>
            </a:r>
          </a:p>
          <a:p>
            <a:r>
              <a:rPr lang="en-US" dirty="0"/>
              <a:t>173</a:t>
            </a:r>
            <a:r>
              <a:rPr lang="ru-RU" dirty="0"/>
              <a:t>. </a:t>
            </a:r>
            <a:r>
              <a:rPr lang="en-US" dirty="0"/>
              <a:t>S. Miao, H. Cui, M. Nowicki, L. Xia, X. Zhou, S. J. Lee, W. Zhu, K. Sarkar, </a:t>
            </a:r>
            <a:r>
              <a:rPr lang="en-US" dirty="0" err="1"/>
              <a:t>Z.Zhang</a:t>
            </a:r>
            <a:r>
              <a:rPr lang="en-US" dirty="0"/>
              <a:t>, and L. G. Zhang, “Stereolithographic 4D bioprinting of </a:t>
            </a:r>
            <a:r>
              <a:rPr lang="en-US" dirty="0" err="1"/>
              <a:t>multiresponsive</a:t>
            </a:r>
            <a:r>
              <a:rPr lang="ru-RU" dirty="0"/>
              <a:t> </a:t>
            </a:r>
            <a:r>
              <a:rPr lang="en-US" dirty="0"/>
              <a:t>architectures for neural engineering,” Adv. </a:t>
            </a:r>
            <a:r>
              <a:rPr lang="en-US" dirty="0" err="1"/>
              <a:t>Biosyst</a:t>
            </a:r>
            <a:r>
              <a:rPr lang="en-US" dirty="0"/>
              <a:t>. 2(9), 1800101 (2018).</a:t>
            </a:r>
          </a:p>
          <a:p>
            <a:r>
              <a:rPr lang="en-US" dirty="0"/>
              <a:t>174</a:t>
            </a:r>
            <a:r>
              <a:rPr lang="ru-RU" dirty="0"/>
              <a:t>. </a:t>
            </a:r>
            <a:r>
              <a:rPr lang="en-US" dirty="0"/>
              <a:t>M. </a:t>
            </a:r>
            <a:r>
              <a:rPr lang="en-US" dirty="0" err="1"/>
              <a:t>Guvendiren</a:t>
            </a:r>
            <a:r>
              <a:rPr lang="en-US" dirty="0"/>
              <a:t> and J. A. Burdick, “Stem cell response to spatially and temporally</a:t>
            </a:r>
            <a:r>
              <a:rPr lang="ru-RU" dirty="0"/>
              <a:t> </a:t>
            </a:r>
            <a:r>
              <a:rPr lang="en-US" dirty="0"/>
              <a:t>displayed and reversible surface topography,” Adv. Healthcare Mater.</a:t>
            </a:r>
            <a:r>
              <a:rPr lang="ru-RU" dirty="0"/>
              <a:t> </a:t>
            </a:r>
            <a:r>
              <a:rPr lang="en-US" dirty="0"/>
              <a:t>2(1), 155–164 (2013).</a:t>
            </a:r>
          </a:p>
          <a:p>
            <a:r>
              <a:rPr lang="en-US" dirty="0"/>
              <a:t>175</a:t>
            </a:r>
            <a:r>
              <a:rPr lang="ru-RU" dirty="0"/>
              <a:t>. </a:t>
            </a:r>
            <a:r>
              <a:rPr lang="en-US" dirty="0"/>
              <a:t>A. J. Engler, S. Sen, H. L. Sweeney, and D. E. </a:t>
            </a:r>
            <a:r>
              <a:rPr lang="en-US" dirty="0" err="1"/>
              <a:t>Discher</a:t>
            </a:r>
            <a:r>
              <a:rPr lang="en-US" dirty="0"/>
              <a:t>, “Matrix elasticity directs</a:t>
            </a:r>
            <a:r>
              <a:rPr lang="ru-RU" dirty="0"/>
              <a:t> </a:t>
            </a:r>
            <a:r>
              <a:rPr lang="en-US" dirty="0"/>
              <a:t>stem cell lineage specification,” Cell 126(4), 677–689 (2006).</a:t>
            </a:r>
          </a:p>
          <a:p>
            <a:r>
              <a:rPr lang="en-US" dirty="0"/>
              <a:t>176</a:t>
            </a:r>
            <a:r>
              <a:rPr lang="ru-RU" dirty="0"/>
              <a:t>. </a:t>
            </a:r>
            <a:r>
              <a:rPr lang="en-US" dirty="0"/>
              <a:t>S. Ji and M. </a:t>
            </a:r>
            <a:r>
              <a:rPr lang="en-US" dirty="0" err="1"/>
              <a:t>Guvendiren</a:t>
            </a:r>
            <a:r>
              <a:rPr lang="en-US" dirty="0"/>
              <a:t>, “3D printed wavy Scaffolds enhance mesenchymal</a:t>
            </a:r>
            <a:r>
              <a:rPr lang="ru-RU" dirty="0"/>
              <a:t> </a:t>
            </a:r>
            <a:r>
              <a:rPr lang="en-US" dirty="0"/>
              <a:t>stem cell osteogenesis,” Micromachines 11(1), 31 (2019).</a:t>
            </a:r>
          </a:p>
          <a:p>
            <a:r>
              <a:rPr lang="en-US" dirty="0"/>
              <a:t>177</a:t>
            </a:r>
            <a:r>
              <a:rPr lang="ru-RU" dirty="0"/>
              <a:t>. </a:t>
            </a:r>
            <a:r>
              <a:rPr lang="en-US" dirty="0"/>
              <a:t>S. Singh, D. Choudhury, F. Yu, V. Mironov, and M. W. Naing, “In situ</a:t>
            </a:r>
            <a:r>
              <a:rPr lang="ru-RU" dirty="0"/>
              <a:t> </a:t>
            </a:r>
            <a:r>
              <a:rPr lang="en-US" dirty="0"/>
              <a:t>bioprinting—Bioprinting from </a:t>
            </a:r>
            <a:r>
              <a:rPr lang="en-US" dirty="0" err="1"/>
              <a:t>benchside</a:t>
            </a:r>
            <a:r>
              <a:rPr lang="en-US" dirty="0"/>
              <a:t> to bedside?,” Acta </a:t>
            </a:r>
            <a:r>
              <a:rPr lang="en-US" dirty="0" err="1"/>
              <a:t>Biomater</a:t>
            </a:r>
            <a:r>
              <a:rPr lang="en-US" dirty="0"/>
              <a:t>. 101,</a:t>
            </a:r>
            <a:r>
              <a:rPr lang="ru-RU" dirty="0"/>
              <a:t> </a:t>
            </a:r>
            <a:r>
              <a:rPr lang="en-US" dirty="0"/>
              <a:t>14–25 (2020).</a:t>
            </a:r>
          </a:p>
          <a:p>
            <a:r>
              <a:rPr lang="en-US" dirty="0"/>
              <a:t>178</a:t>
            </a:r>
            <a:r>
              <a:rPr lang="ru-RU" dirty="0"/>
              <a:t>. </a:t>
            </a:r>
            <a:r>
              <a:rPr lang="en-US" dirty="0"/>
              <a:t>M. W. Tibbitt, “Bioprinting within live animals,” Nat. Biomed. Eng. 4(9),</a:t>
            </a:r>
            <a:r>
              <a:rPr lang="ru-RU" dirty="0"/>
              <a:t> </a:t>
            </a:r>
            <a:r>
              <a:rPr lang="en-US" dirty="0"/>
              <a:t>851–852 (2020).</a:t>
            </a:r>
          </a:p>
          <a:p>
            <a:r>
              <a:rPr lang="en-US" dirty="0"/>
              <a:t>179</a:t>
            </a:r>
            <a:r>
              <a:rPr lang="ru-RU" dirty="0"/>
              <a:t>. </a:t>
            </a:r>
            <a:r>
              <a:rPr lang="en-US" dirty="0"/>
              <a:t>M. </a:t>
            </a:r>
            <a:r>
              <a:rPr lang="en-US" dirty="0" err="1"/>
              <a:t>Varkey</a:t>
            </a:r>
            <a:r>
              <a:rPr lang="en-US" dirty="0"/>
              <a:t>, D. O. Visscher, P. P. M. van </a:t>
            </a:r>
            <a:r>
              <a:rPr lang="en-US" dirty="0" err="1"/>
              <a:t>Zuijlen</a:t>
            </a:r>
            <a:r>
              <a:rPr lang="en-US" dirty="0"/>
              <a:t>, A. Atala, and J. J. </a:t>
            </a:r>
            <a:r>
              <a:rPr lang="en-US" dirty="0" err="1"/>
              <a:t>Yoo</a:t>
            </a:r>
            <a:r>
              <a:rPr lang="en-US" dirty="0"/>
              <a:t>, “Skin</a:t>
            </a:r>
            <a:r>
              <a:rPr lang="ru-RU" dirty="0"/>
              <a:t> </a:t>
            </a:r>
            <a:r>
              <a:rPr lang="en-US" dirty="0"/>
              <a:t>bioprinting: The future of burn wound reconstruction?,” Burns Trauma 7, 4</a:t>
            </a:r>
            <a:r>
              <a:rPr lang="ru-RU" dirty="0"/>
              <a:t> </a:t>
            </a:r>
            <a:r>
              <a:rPr lang="en-US" dirty="0"/>
              <a:t>(2019).</a:t>
            </a:r>
            <a:endParaRPr lang="ru-RU" dirty="0"/>
          </a:p>
        </p:txBody>
      </p:sp>
    </p:spTree>
    <p:extLst>
      <p:ext uri="{BB962C8B-B14F-4D97-AF65-F5344CB8AC3E}">
        <p14:creationId xmlns:p14="http://schemas.microsoft.com/office/powerpoint/2010/main" val="15620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D36165-59AD-4247-92F2-36CC95E842C5}"/>
              </a:ext>
            </a:extLst>
          </p:cNvPr>
          <p:cNvSpPr>
            <a:spLocks noGrp="1"/>
          </p:cNvSpPr>
          <p:nvPr>
            <p:ph type="title"/>
          </p:nvPr>
        </p:nvSpPr>
        <p:spPr/>
        <p:txBody>
          <a:bodyPr/>
          <a:lstStyle/>
          <a:p>
            <a:r>
              <a:rPr lang="ru-RU" dirty="0"/>
              <a:t>ПАРАМЕТРЫ БИОПЕЧАТИ</a:t>
            </a:r>
          </a:p>
        </p:txBody>
      </p:sp>
      <p:sp>
        <p:nvSpPr>
          <p:cNvPr id="4" name="TextBox 3">
            <a:extLst>
              <a:ext uri="{FF2B5EF4-FFF2-40B4-BE49-F238E27FC236}">
                <a16:creationId xmlns:a16="http://schemas.microsoft.com/office/drawing/2014/main" id="{A4256F73-C4E5-434B-9E71-DA41768026D2}"/>
              </a:ext>
            </a:extLst>
          </p:cNvPr>
          <p:cNvSpPr txBox="1"/>
          <p:nvPr/>
        </p:nvSpPr>
        <p:spPr>
          <a:xfrm>
            <a:off x="324000" y="1700808"/>
            <a:ext cx="11676656" cy="2308324"/>
          </a:xfrm>
          <a:prstGeom prst="rect">
            <a:avLst/>
          </a:prstGeom>
          <a:noFill/>
        </p:spPr>
        <p:txBody>
          <a:bodyPr wrap="square">
            <a:spAutoFit/>
          </a:bodyPr>
          <a:lstStyle/>
          <a:p>
            <a:r>
              <a:rPr lang="ru-RU" dirty="0"/>
              <a:t>Ключевые факторы, которые следует учитывать при выборе наиболее подходящей технологии биопечати для печати тканей и органов:</a:t>
            </a:r>
            <a:endParaRPr lang="en-US" dirty="0"/>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ru-RU" dirty="0"/>
              <a:t>Разрешение печати (минимальный размер печатаемого объекта), </a:t>
            </a:r>
          </a:p>
          <a:p>
            <a:pPr marL="285750" indent="-285750">
              <a:buFont typeface="Arial" panose="020B0604020202020204" pitchFamily="34" charset="0"/>
              <a:buChar char="•"/>
            </a:pPr>
            <a:r>
              <a:rPr lang="ru-RU" dirty="0"/>
              <a:t>скорость печати (необходимое время печати) </a:t>
            </a:r>
          </a:p>
          <a:p>
            <a:pPr marL="285750" indent="-285750">
              <a:buFont typeface="Arial" panose="020B0604020202020204" pitchFamily="34" charset="0"/>
              <a:buChar char="•"/>
            </a:pPr>
            <a:r>
              <a:rPr lang="ru-RU" dirty="0"/>
              <a:t>количество совместимых материалов биочернил </a:t>
            </a:r>
          </a:p>
          <a:p>
            <a:endParaRPr lang="ru-RU" dirty="0"/>
          </a:p>
        </p:txBody>
      </p:sp>
    </p:spTree>
    <p:extLst>
      <p:ext uri="{BB962C8B-B14F-4D97-AF65-F5344CB8AC3E}">
        <p14:creationId xmlns:p14="http://schemas.microsoft.com/office/powerpoint/2010/main" val="61431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r>
              <a:rPr lang="ru-RU" dirty="0"/>
              <a:t>СПИСОК ЛИТЕРАТУРЫ</a:t>
            </a:r>
          </a:p>
        </p:txBody>
      </p:sp>
      <p:sp>
        <p:nvSpPr>
          <p:cNvPr id="6" name="TextBox 5">
            <a:extLst>
              <a:ext uri="{FF2B5EF4-FFF2-40B4-BE49-F238E27FC236}">
                <a16:creationId xmlns:a16="http://schemas.microsoft.com/office/drawing/2014/main" id="{E18F73F0-BB0F-40C5-9CF1-F111F8E36FA8}"/>
              </a:ext>
            </a:extLst>
          </p:cNvPr>
          <p:cNvSpPr txBox="1"/>
          <p:nvPr/>
        </p:nvSpPr>
        <p:spPr>
          <a:xfrm>
            <a:off x="263352" y="1628800"/>
            <a:ext cx="11665296" cy="5632311"/>
          </a:xfrm>
          <a:prstGeom prst="rect">
            <a:avLst/>
          </a:prstGeom>
          <a:noFill/>
        </p:spPr>
        <p:txBody>
          <a:bodyPr wrap="square">
            <a:spAutoFit/>
          </a:bodyPr>
          <a:lstStyle/>
          <a:p>
            <a:r>
              <a:rPr lang="en-US" dirty="0"/>
              <a:t>180</a:t>
            </a:r>
            <a:r>
              <a:rPr lang="ru-RU" dirty="0"/>
              <a:t>. </a:t>
            </a:r>
            <a:r>
              <a:rPr lang="en-US" dirty="0"/>
              <a:t>M. </a:t>
            </a:r>
            <a:r>
              <a:rPr lang="en-US" dirty="0" err="1"/>
              <a:t>Albanna</a:t>
            </a:r>
            <a:r>
              <a:rPr lang="en-US" dirty="0"/>
              <a:t>, K. W. Binder, S. V. Murphy, J. Kim, S. A. </a:t>
            </a:r>
            <a:r>
              <a:rPr lang="en-US" dirty="0" err="1"/>
              <a:t>Qasem</a:t>
            </a:r>
            <a:r>
              <a:rPr lang="en-US" dirty="0"/>
              <a:t>, W. Zhao, J.</a:t>
            </a:r>
            <a:r>
              <a:rPr lang="ru-RU" dirty="0"/>
              <a:t> </a:t>
            </a:r>
            <a:r>
              <a:rPr lang="en-US" dirty="0"/>
              <a:t>Tan, I. B. El-Amin, D. D. Dice, J. Marco, J. Green, T. Xu, A. </a:t>
            </a:r>
            <a:r>
              <a:rPr lang="en-US" dirty="0" err="1"/>
              <a:t>Skardal</a:t>
            </a:r>
            <a:r>
              <a:rPr lang="en-US" dirty="0"/>
              <a:t>, J. H.</a:t>
            </a:r>
            <a:r>
              <a:rPr lang="ru-RU" dirty="0"/>
              <a:t> </a:t>
            </a:r>
            <a:r>
              <a:rPr lang="en-US" dirty="0"/>
              <a:t>Holmes, J. D. Jackson, A. Atala, and J. J. </a:t>
            </a:r>
            <a:r>
              <a:rPr lang="en-US" dirty="0" err="1"/>
              <a:t>Yoo</a:t>
            </a:r>
            <a:r>
              <a:rPr lang="en-US" dirty="0"/>
              <a:t>, “In situ bioprinting of autologous</a:t>
            </a:r>
          </a:p>
          <a:p>
            <a:r>
              <a:rPr lang="en-US" dirty="0"/>
              <a:t>skin cells accelerates wound healing of extensive excisional full-thickness</a:t>
            </a:r>
            <a:r>
              <a:rPr lang="ru-RU" dirty="0"/>
              <a:t> </a:t>
            </a:r>
            <a:r>
              <a:rPr lang="en-US" dirty="0"/>
              <a:t>wounds,” Sci. Rep. 9(1), 1856 (2019).</a:t>
            </a:r>
            <a:endParaRPr lang="ru-RU" dirty="0"/>
          </a:p>
          <a:p>
            <a:r>
              <a:rPr lang="ru-RU" dirty="0"/>
              <a:t>181. </a:t>
            </a:r>
            <a:r>
              <a:rPr lang="en-US" dirty="0"/>
              <a:t>Copeland J, Langford S, </a:t>
            </a:r>
            <a:r>
              <a:rPr lang="en-US" dirty="0" err="1"/>
              <a:t>Giampietro</a:t>
            </a:r>
            <a:r>
              <a:rPr lang="en-US" dirty="0"/>
              <a:t> J, </a:t>
            </a:r>
            <a:r>
              <a:rPr lang="en-US" dirty="0" err="1"/>
              <a:t>Arancio</a:t>
            </a:r>
            <a:r>
              <a:rPr lang="en-US" dirty="0"/>
              <a:t> J, Arabia F. Total Artificial Heart Update. Surg Technol Int. 2021 Jun 28;39:243-248. </a:t>
            </a:r>
            <a:r>
              <a:rPr lang="en-US" dirty="0" err="1"/>
              <a:t>doi</a:t>
            </a:r>
            <a:r>
              <a:rPr lang="en-US" dirty="0"/>
              <a:t>: 10.52198/21.STI.39.CV1449. PMID: 34181241.</a:t>
            </a:r>
            <a:endParaRPr lang="ru-RU" dirty="0"/>
          </a:p>
          <a:p>
            <a:r>
              <a:rPr lang="ru-RU" dirty="0"/>
              <a:t>182. </a:t>
            </a:r>
            <a:r>
              <a:rPr lang="en-US" dirty="0"/>
              <a:t>Schroder JN, Milano CA. CARMAT Total Artificial Heart and the Quest to Improve Biventricular Mechanical Support. ASAIO J. 2021 Oct 1;67(10):1109-1110. </a:t>
            </a:r>
            <a:r>
              <a:rPr lang="en-US" dirty="0" err="1"/>
              <a:t>doi</a:t>
            </a:r>
            <a:r>
              <a:rPr lang="en-US" dirty="0"/>
              <a:t>: 10.1097/MAT.0000000000001579. PMID: 34529599.</a:t>
            </a:r>
          </a:p>
          <a:p>
            <a:r>
              <a:rPr lang="ru-RU" dirty="0"/>
              <a:t>https://www.fda.gov/medical-devices/recently-approved-devices/vercisetm-pc-vercise-geviatm-and-vercise-genustm-deep-brain-stimulation-dbs-system-pl 5003 ls040</a:t>
            </a:r>
          </a:p>
          <a:p>
            <a:r>
              <a:rPr lang="ru-RU" dirty="0"/>
              <a:t>183. </a:t>
            </a:r>
            <a:r>
              <a:rPr lang="ru-RU" dirty="0" err="1"/>
              <a:t>Vitek</a:t>
            </a:r>
            <a:r>
              <a:rPr lang="ru-RU" dirty="0"/>
              <a:t> JL, </a:t>
            </a:r>
            <a:r>
              <a:rPr lang="ru-RU" dirty="0" err="1"/>
              <a:t>Jain</a:t>
            </a:r>
            <a:r>
              <a:rPr lang="ru-RU" dirty="0"/>
              <a:t> R, </a:t>
            </a:r>
            <a:r>
              <a:rPr lang="ru-RU" dirty="0" err="1"/>
              <a:t>Chen</a:t>
            </a:r>
            <a:r>
              <a:rPr lang="ru-RU" dirty="0"/>
              <a:t> L, </a:t>
            </a:r>
            <a:r>
              <a:rPr lang="ru-RU" dirty="0" err="1"/>
              <a:t>Troster</a:t>
            </a:r>
            <a:r>
              <a:rPr lang="ru-RU" dirty="0"/>
              <a:t> Al, </a:t>
            </a:r>
            <a:r>
              <a:rPr lang="ru-RU" dirty="0" err="1"/>
              <a:t>Schrock</a:t>
            </a:r>
            <a:r>
              <a:rPr lang="ru-RU" dirty="0"/>
              <a:t> LE, House PA и др. Глубокая стимуляция мозга </a:t>
            </a:r>
            <a:r>
              <a:rPr lang="ru-RU" dirty="0" err="1"/>
              <a:t>субталамического</a:t>
            </a:r>
            <a:r>
              <a:rPr lang="ru-RU" dirty="0"/>
              <a:t> ядра несколькими независимыми устройствами, управляемыми постоянным током, при болезни Паркинсона (INTREPID): многоцентровое, двойное слепое, рандомизированное, ложно-контролируемое исследование. Ланцет </a:t>
            </a:r>
            <a:r>
              <a:rPr lang="ru-RU" dirty="0" err="1"/>
              <a:t>Нейрол</a:t>
            </a:r>
            <a:r>
              <a:rPr lang="ru-RU" dirty="0"/>
              <a:t>. 2020;19:491-501.</a:t>
            </a:r>
            <a:endParaRPr lang="en-US" dirty="0"/>
          </a:p>
          <a:p>
            <a:r>
              <a:rPr lang="ru-RU" dirty="0"/>
              <a:t>184. </a:t>
            </a:r>
            <a:r>
              <a:rPr lang="en-US" dirty="0"/>
              <a:t>Recent progress in the field of Artificial Organs. </a:t>
            </a:r>
            <a:r>
              <a:rPr lang="en-US" dirty="0" err="1"/>
              <a:t>Artif</a:t>
            </a:r>
            <a:r>
              <a:rPr lang="en-US" dirty="0"/>
              <a:t> Organs. 2022 Feb;46(2):177. </a:t>
            </a:r>
            <a:r>
              <a:rPr lang="en-US" dirty="0" err="1"/>
              <a:t>doi</a:t>
            </a:r>
            <a:r>
              <a:rPr lang="en-US" dirty="0"/>
              <a:t>: 10.1111/aor.14138. </a:t>
            </a:r>
            <a:r>
              <a:rPr lang="en-US" dirty="0" err="1"/>
              <a:t>Epub</a:t>
            </a:r>
            <a:r>
              <a:rPr lang="en-US" dirty="0"/>
              <a:t> 2021 Dec 18. PMID: 34921430.</a:t>
            </a:r>
          </a:p>
          <a:p>
            <a:r>
              <a:rPr lang="ru-RU" dirty="0"/>
              <a:t>185. </a:t>
            </a:r>
            <a:r>
              <a:rPr lang="en-US" dirty="0"/>
              <a:t>Recent progress in the field of Artificial Organs. </a:t>
            </a:r>
            <a:r>
              <a:rPr lang="en-US" dirty="0" err="1"/>
              <a:t>Artif</a:t>
            </a:r>
            <a:r>
              <a:rPr lang="en-US" dirty="0"/>
              <a:t> Organs. 2021 Nov;45(11):1265. </a:t>
            </a:r>
            <a:r>
              <a:rPr lang="en-US" dirty="0" err="1"/>
              <a:t>doi</a:t>
            </a:r>
            <a:r>
              <a:rPr lang="en-US" dirty="0"/>
              <a:t>: 10.1111/aor.14062. </a:t>
            </a:r>
            <a:r>
              <a:rPr lang="en-US" dirty="0" err="1"/>
              <a:t>Epub</a:t>
            </a:r>
            <a:r>
              <a:rPr lang="en-US" dirty="0"/>
              <a:t> 2021 Sep 19. PMID: 34537989.</a:t>
            </a:r>
            <a:endParaRPr lang="ru-RU" dirty="0"/>
          </a:p>
          <a:p>
            <a:r>
              <a:rPr lang="ru-RU" dirty="0"/>
              <a:t>186. </a:t>
            </a:r>
            <a:r>
              <a:rPr lang="en-US" dirty="0"/>
              <a:t>Ji S, </a:t>
            </a:r>
            <a:r>
              <a:rPr lang="en-US" dirty="0" err="1"/>
              <a:t>Guvendiren</a:t>
            </a:r>
            <a:r>
              <a:rPr lang="en-US" dirty="0"/>
              <a:t> M. Complex 3D bioprinting methods. APL </a:t>
            </a:r>
            <a:r>
              <a:rPr lang="en-US" dirty="0" err="1"/>
              <a:t>Bioeng</a:t>
            </a:r>
            <a:r>
              <a:rPr lang="en-US" dirty="0"/>
              <a:t>. 2021 Mar 11;5(1):011508. </a:t>
            </a:r>
            <a:r>
              <a:rPr lang="en-US" dirty="0" err="1"/>
              <a:t>doi</a:t>
            </a:r>
            <a:r>
              <a:rPr lang="en-US" dirty="0"/>
              <a:t>: 10.1063/5.0034901. PMID: 33728391; PMCID: PMC7954578.</a:t>
            </a:r>
            <a:endParaRPr lang="ru-RU" dirty="0"/>
          </a:p>
          <a:p>
            <a:endParaRPr lang="ru-RU" dirty="0"/>
          </a:p>
        </p:txBody>
      </p:sp>
    </p:spTree>
    <p:extLst>
      <p:ext uri="{BB962C8B-B14F-4D97-AF65-F5344CB8AC3E}">
        <p14:creationId xmlns:p14="http://schemas.microsoft.com/office/powerpoint/2010/main" val="22885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5F1AB1-5BFC-411A-B87D-56E1FA0FB3F5}"/>
              </a:ext>
            </a:extLst>
          </p:cNvPr>
          <p:cNvSpPr>
            <a:spLocks noGrp="1"/>
          </p:cNvSpPr>
          <p:nvPr>
            <p:ph type="title"/>
          </p:nvPr>
        </p:nvSpPr>
        <p:spPr/>
        <p:txBody>
          <a:bodyPr/>
          <a:lstStyle/>
          <a:p>
            <a:r>
              <a:rPr lang="ru-RU" dirty="0"/>
              <a:t>РАЗРЕШЕНИЕ БИОПЕЧАТИ</a:t>
            </a:r>
          </a:p>
        </p:txBody>
      </p:sp>
      <p:sp>
        <p:nvSpPr>
          <p:cNvPr id="6" name="TextBox 5">
            <a:extLst>
              <a:ext uri="{FF2B5EF4-FFF2-40B4-BE49-F238E27FC236}">
                <a16:creationId xmlns:a16="http://schemas.microsoft.com/office/drawing/2014/main" id="{DF621426-E79D-46C8-B5B3-B3C7A9EF1886}"/>
              </a:ext>
            </a:extLst>
          </p:cNvPr>
          <p:cNvSpPr txBox="1"/>
          <p:nvPr/>
        </p:nvSpPr>
        <p:spPr>
          <a:xfrm>
            <a:off x="119336" y="2260457"/>
            <a:ext cx="12025336" cy="2585323"/>
          </a:xfrm>
          <a:prstGeom prst="rect">
            <a:avLst/>
          </a:prstGeom>
          <a:noFill/>
        </p:spPr>
        <p:txBody>
          <a:bodyPr wrap="square">
            <a:spAutoFit/>
          </a:bodyPr>
          <a:lstStyle/>
          <a:p>
            <a:endParaRPr lang="en-US" dirty="0"/>
          </a:p>
          <a:p>
            <a:pPr marL="285750" indent="-285750">
              <a:buFont typeface="Arial" panose="020B0604020202020204" pitchFamily="34" charset="0"/>
              <a:buChar char="•"/>
            </a:pPr>
            <a:r>
              <a:rPr lang="ru-RU" dirty="0"/>
              <a:t>разрешение биопечати на основе экструзии в основном определяется </a:t>
            </a:r>
            <a:r>
              <a:rPr lang="ru-RU" dirty="0" err="1"/>
              <a:t>биочернилами</a:t>
            </a:r>
            <a:r>
              <a:rPr lang="ru-RU" dirty="0"/>
              <a:t> и размером сопла, что ограничивает максимальное разрешение до ~100 мкм</a:t>
            </a:r>
            <a:r>
              <a:rPr lang="en-US" dirty="0"/>
              <a:t> [</a:t>
            </a:r>
            <a:r>
              <a:rPr lang="ru-RU" dirty="0"/>
              <a:t>34</a:t>
            </a:r>
            <a:r>
              <a:rPr lang="en-US" dirty="0"/>
              <a:t>]</a:t>
            </a:r>
            <a:endParaRPr lang="ru-RU"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ru-RU" dirty="0"/>
              <a:t>для биопечати на основе капель разрешение печати составляет примерно 25-50 мкм</a:t>
            </a:r>
            <a:r>
              <a:rPr lang="en-US" dirty="0"/>
              <a:t>[</a:t>
            </a:r>
            <a:r>
              <a:rPr lang="ru-RU" dirty="0"/>
              <a:t>21</a:t>
            </a:r>
            <a:r>
              <a:rPr lang="en-US" dirty="0"/>
              <a:t>]</a:t>
            </a:r>
            <a:r>
              <a:rPr lang="ru-RU"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ru-RU" dirty="0"/>
              <a:t>для биопечати на основе кубовой полимеризации разрешение находится в диапазоне 10-100 мкм  </a:t>
            </a:r>
            <a:r>
              <a:rPr lang="en-US" dirty="0"/>
              <a:t>[</a:t>
            </a:r>
            <a:r>
              <a:rPr lang="ru-RU" dirty="0"/>
              <a:t>31,33,35</a:t>
            </a:r>
            <a:r>
              <a:rPr lang="en-US" dirty="0"/>
              <a:t>]</a:t>
            </a:r>
            <a:r>
              <a:rPr lang="ru-RU"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ru-RU" dirty="0"/>
              <a:t>развитие многофотонной технологии сделало возможной </a:t>
            </a:r>
            <a:r>
              <a:rPr lang="ru-RU" dirty="0" err="1"/>
              <a:t>наноразмерную</a:t>
            </a:r>
            <a:r>
              <a:rPr lang="ru-RU" dirty="0"/>
              <a:t> разрешающую способность </a:t>
            </a:r>
            <a:r>
              <a:rPr lang="en-US" dirty="0"/>
              <a:t>[</a:t>
            </a:r>
            <a:r>
              <a:rPr lang="ru-RU" dirty="0"/>
              <a:t>36</a:t>
            </a:r>
            <a:r>
              <a:rPr lang="en-US" dirty="0"/>
              <a:t>]</a:t>
            </a:r>
            <a:r>
              <a:rPr lang="ru-RU" dirty="0"/>
              <a:t> </a:t>
            </a:r>
          </a:p>
        </p:txBody>
      </p:sp>
    </p:spTree>
    <p:extLst>
      <p:ext uri="{BB962C8B-B14F-4D97-AF65-F5344CB8AC3E}">
        <p14:creationId xmlns:p14="http://schemas.microsoft.com/office/powerpoint/2010/main" val="142239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08F6F4-ADE2-4142-B03E-BA60B5F27716}"/>
              </a:ext>
            </a:extLst>
          </p:cNvPr>
          <p:cNvSpPr>
            <a:spLocks noGrp="1"/>
          </p:cNvSpPr>
          <p:nvPr>
            <p:ph type="title"/>
          </p:nvPr>
        </p:nvSpPr>
        <p:spPr/>
        <p:txBody>
          <a:bodyPr/>
          <a:lstStyle/>
          <a:p>
            <a:r>
              <a:rPr lang="ru-RU" dirty="0"/>
              <a:t>СКОРОСТЬ БИОПЕЧАТИ</a:t>
            </a:r>
          </a:p>
        </p:txBody>
      </p:sp>
      <p:sp>
        <p:nvSpPr>
          <p:cNvPr id="8" name="TextBox 7">
            <a:extLst>
              <a:ext uri="{FF2B5EF4-FFF2-40B4-BE49-F238E27FC236}">
                <a16:creationId xmlns:a16="http://schemas.microsoft.com/office/drawing/2014/main" id="{9EB0571E-2E40-42A3-ABC7-3AA09ED4BB1C}"/>
              </a:ext>
            </a:extLst>
          </p:cNvPr>
          <p:cNvSpPr txBox="1"/>
          <p:nvPr/>
        </p:nvSpPr>
        <p:spPr>
          <a:xfrm>
            <a:off x="1415480" y="2551837"/>
            <a:ext cx="9709720" cy="1754326"/>
          </a:xfrm>
          <a:prstGeom prst="rect">
            <a:avLst/>
          </a:prstGeom>
          <a:noFill/>
        </p:spPr>
        <p:txBody>
          <a:bodyPr wrap="square">
            <a:spAutoFit/>
          </a:bodyPr>
          <a:lstStyle/>
          <a:p>
            <a:r>
              <a:rPr lang="ru-RU" dirty="0"/>
              <a:t>Биопечать на основе экструзии имеет относительно более высокую скорость по сравнению с технологиями биопечати на основе капель и большинством методов биопечати на основе полимеризации в ваннах. </a:t>
            </a:r>
            <a:r>
              <a:rPr lang="en-US" dirty="0"/>
              <a:t>[</a:t>
            </a:r>
            <a:r>
              <a:rPr lang="ru-RU" dirty="0"/>
              <a:t>21,34</a:t>
            </a:r>
            <a:r>
              <a:rPr lang="en-US" dirty="0"/>
              <a:t>]</a:t>
            </a:r>
            <a:r>
              <a:rPr lang="ru-RU" dirty="0"/>
              <a:t> </a:t>
            </a:r>
            <a:endParaRPr lang="en-US" dirty="0"/>
          </a:p>
          <a:p>
            <a:endParaRPr lang="en-US" dirty="0"/>
          </a:p>
          <a:p>
            <a:r>
              <a:rPr lang="ru-RU" dirty="0"/>
              <a:t>Однако увеличение скорости печати в экструзионной биопечати обычно приводит к снижению разрешения. </a:t>
            </a:r>
          </a:p>
        </p:txBody>
      </p:sp>
    </p:spTree>
    <p:extLst>
      <p:ext uri="{BB962C8B-B14F-4D97-AF65-F5344CB8AC3E}">
        <p14:creationId xmlns:p14="http://schemas.microsoft.com/office/powerpoint/2010/main" val="112740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70C24F-0B9F-46E9-A35E-3F4F8B801F22}"/>
              </a:ext>
            </a:extLst>
          </p:cNvPr>
          <p:cNvSpPr>
            <a:spLocks noGrp="1"/>
          </p:cNvSpPr>
          <p:nvPr>
            <p:ph type="title"/>
          </p:nvPr>
        </p:nvSpPr>
        <p:spPr/>
        <p:txBody>
          <a:bodyPr/>
          <a:lstStyle/>
          <a:p>
            <a:r>
              <a:rPr lang="ru-RU" dirty="0"/>
              <a:t>ВЯЗКОСТЬ БИОЧЕРНИЛ</a:t>
            </a:r>
          </a:p>
        </p:txBody>
      </p:sp>
      <p:sp>
        <p:nvSpPr>
          <p:cNvPr id="4" name="TextBox 3">
            <a:extLst>
              <a:ext uri="{FF2B5EF4-FFF2-40B4-BE49-F238E27FC236}">
                <a16:creationId xmlns:a16="http://schemas.microsoft.com/office/drawing/2014/main" id="{E69FAD89-A63F-458C-8698-D43D83DDCEDD}"/>
              </a:ext>
            </a:extLst>
          </p:cNvPr>
          <p:cNvSpPr txBox="1"/>
          <p:nvPr/>
        </p:nvSpPr>
        <p:spPr>
          <a:xfrm>
            <a:off x="911424" y="2001467"/>
            <a:ext cx="8232576" cy="2031325"/>
          </a:xfrm>
          <a:prstGeom prst="rect">
            <a:avLst/>
          </a:prstGeom>
          <a:noFill/>
        </p:spPr>
        <p:txBody>
          <a:bodyPr wrap="square">
            <a:spAutoFit/>
          </a:bodyPr>
          <a:lstStyle/>
          <a:p>
            <a:r>
              <a:rPr lang="ru-RU" dirty="0"/>
              <a:t>Вязкость биочернил обычно находится в диапазоне 30-6 x 10 7 мПа-с, тогда как для материалов с высокой вязкостью требуется способность разжижаться при сдвиге для смягчения высокого напряжения сдвига во время экструзии. Экструдированные чернила также необходимо стабилизировать с помощью специально разработанных стратегий сшивки, включая изменения </a:t>
            </a:r>
            <a:r>
              <a:rPr lang="ru-RU" dirty="0" err="1"/>
              <a:t>pH</a:t>
            </a:r>
            <a:r>
              <a:rPr lang="ru-RU" dirty="0"/>
              <a:t> или температуры, ионную сшивку, фотохимические реакции, ферментативную сшивку и взаимодействие «гость-хозяин». </a:t>
            </a:r>
            <a:r>
              <a:rPr lang="en-US" dirty="0"/>
              <a:t>[</a:t>
            </a:r>
            <a:r>
              <a:rPr lang="ru-RU" dirty="0"/>
              <a:t>37</a:t>
            </a:r>
            <a:r>
              <a:rPr lang="en-US" dirty="0"/>
              <a:t>]</a:t>
            </a:r>
            <a:r>
              <a:rPr lang="ru-RU" dirty="0"/>
              <a:t> </a:t>
            </a:r>
            <a:endParaRPr lang="en-US" dirty="0"/>
          </a:p>
        </p:txBody>
      </p:sp>
    </p:spTree>
    <p:extLst>
      <p:ext uri="{BB962C8B-B14F-4D97-AF65-F5344CB8AC3E}">
        <p14:creationId xmlns:p14="http://schemas.microsoft.com/office/powerpoint/2010/main" val="331845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609D74-2DA7-46EC-A948-450F36B4A3CE}"/>
              </a:ext>
            </a:extLst>
          </p:cNvPr>
          <p:cNvSpPr>
            <a:spLocks noGrp="1"/>
          </p:cNvSpPr>
          <p:nvPr>
            <p:ph type="title"/>
          </p:nvPr>
        </p:nvSpPr>
        <p:spPr/>
        <p:txBody>
          <a:bodyPr/>
          <a:lstStyle/>
          <a:p>
            <a:r>
              <a:rPr lang="ru-RU" dirty="0"/>
              <a:t>ТРЕБОВАНИЯ К БИОЧЕРНИЛАМ</a:t>
            </a:r>
          </a:p>
        </p:txBody>
      </p:sp>
      <p:sp>
        <p:nvSpPr>
          <p:cNvPr id="8" name="TextBox 7">
            <a:extLst>
              <a:ext uri="{FF2B5EF4-FFF2-40B4-BE49-F238E27FC236}">
                <a16:creationId xmlns:a16="http://schemas.microsoft.com/office/drawing/2014/main" id="{92CF14E4-BA3D-4714-8DCC-656D62F7E3DF}"/>
              </a:ext>
            </a:extLst>
          </p:cNvPr>
          <p:cNvSpPr txBox="1"/>
          <p:nvPr/>
        </p:nvSpPr>
        <p:spPr>
          <a:xfrm>
            <a:off x="299356" y="1700808"/>
            <a:ext cx="11593288" cy="4247317"/>
          </a:xfrm>
          <a:prstGeom prst="rect">
            <a:avLst/>
          </a:prstGeom>
          <a:noFill/>
        </p:spPr>
        <p:txBody>
          <a:bodyPr wrap="square">
            <a:spAutoFit/>
          </a:bodyPr>
          <a:lstStyle/>
          <a:p>
            <a:r>
              <a:rPr lang="ru-RU" dirty="0"/>
              <a:t>Каждая технология биопечати предъявляет различные требования к биочернилам. </a:t>
            </a:r>
          </a:p>
          <a:p>
            <a:r>
              <a:rPr lang="ru-RU" dirty="0"/>
              <a:t>Для биопечати на основе экструзии биочернила должны удовлетворять физико-химическим требованиям, среди которых реологические свойства (вязкость, вязкоупругие модули сдвига, упругое восстановление, напряжение сдвига и т. д.) являются наиболее важными для определения возможности печати </a:t>
            </a:r>
            <a:r>
              <a:rPr lang="ru-RU" dirty="0" err="1"/>
              <a:t>биочернилами</a:t>
            </a:r>
            <a:r>
              <a:rPr lang="ru-RU" dirty="0"/>
              <a:t>.</a:t>
            </a:r>
            <a:r>
              <a:rPr lang="en-US" dirty="0"/>
              <a:t>[</a:t>
            </a:r>
            <a:r>
              <a:rPr lang="ru-RU" dirty="0"/>
              <a:t>37</a:t>
            </a:r>
            <a:r>
              <a:rPr lang="en-US" dirty="0"/>
              <a:t>]</a:t>
            </a:r>
          </a:p>
          <a:p>
            <a:endParaRPr lang="en-US" dirty="0"/>
          </a:p>
          <a:p>
            <a:r>
              <a:rPr lang="ru-RU" dirty="0"/>
              <a:t>Капельная биопечать требует более низкой вязкости, которая находится в диапазоне 1-300 мПа-с. 16 В частности, поверхностное натяжение, плотность и летучесть являются важными параметрами для биопечати на основе капель. </a:t>
            </a:r>
            <a:r>
              <a:rPr lang="en-US" dirty="0"/>
              <a:t>[</a:t>
            </a:r>
            <a:r>
              <a:rPr lang="ru-RU" dirty="0"/>
              <a:t>38 , 39</a:t>
            </a:r>
            <a:r>
              <a:rPr lang="en-US" dirty="0"/>
              <a:t>]</a:t>
            </a:r>
            <a:r>
              <a:rPr lang="ru-RU" dirty="0"/>
              <a:t> </a:t>
            </a:r>
            <a:endParaRPr lang="en-US" dirty="0"/>
          </a:p>
          <a:p>
            <a:endParaRPr lang="en-US" dirty="0"/>
          </a:p>
          <a:p>
            <a:r>
              <a:rPr lang="ru-RU" dirty="0"/>
              <a:t>Для биопечати на основе полимеризации в ванне типичная вязкость биочернил составляет около 250-10 4 мПа-с, тогда как оптические (светопрозрачность и впитывающая способность) и фотополимеризационные свойства более важны, чем физико-химические свойства. </a:t>
            </a:r>
            <a:r>
              <a:rPr lang="en-US" dirty="0"/>
              <a:t>[</a:t>
            </a:r>
            <a:r>
              <a:rPr lang="ru-RU" dirty="0"/>
              <a:t>40</a:t>
            </a:r>
            <a:r>
              <a:rPr lang="en-US" dirty="0"/>
              <a:t>]</a:t>
            </a:r>
            <a:r>
              <a:rPr lang="ru-RU" dirty="0"/>
              <a:t> Большинство систем полимеризации в чанах основаны на росте цепи и реакциях ступенчатой полимеризации тиолена, однако некоторые механизмы нековалентной сшивки также доступны для полимеризации в чанах. </a:t>
            </a:r>
            <a:r>
              <a:rPr lang="en-US" dirty="0"/>
              <a:t>[</a:t>
            </a:r>
            <a:r>
              <a:rPr lang="ru-RU" dirty="0"/>
              <a:t>37,41</a:t>
            </a:r>
            <a:r>
              <a:rPr lang="en-US" dirty="0"/>
              <a:t>]</a:t>
            </a:r>
            <a:endParaRPr lang="ru-RU" dirty="0"/>
          </a:p>
        </p:txBody>
      </p:sp>
    </p:spTree>
    <p:extLst>
      <p:ext uri="{BB962C8B-B14F-4D97-AF65-F5344CB8AC3E}">
        <p14:creationId xmlns:p14="http://schemas.microsoft.com/office/powerpoint/2010/main" val="161097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CFC294-14CA-4EB8-AB60-6113DCC9E166}"/>
              </a:ext>
            </a:extLst>
          </p:cNvPr>
          <p:cNvSpPr>
            <a:spLocks noGrp="1"/>
          </p:cNvSpPr>
          <p:nvPr>
            <p:ph type="title"/>
          </p:nvPr>
        </p:nvSpPr>
        <p:spPr/>
        <p:txBody>
          <a:bodyPr/>
          <a:lstStyle/>
          <a:p>
            <a:r>
              <a:rPr lang="ru-RU" dirty="0"/>
              <a:t>СОВРЕМЕННЫЕ ПРОБЛЕМЫ БИОПЕЧАТИ</a:t>
            </a:r>
          </a:p>
        </p:txBody>
      </p:sp>
      <p:sp>
        <p:nvSpPr>
          <p:cNvPr id="6" name="TextBox 5">
            <a:extLst>
              <a:ext uri="{FF2B5EF4-FFF2-40B4-BE49-F238E27FC236}">
                <a16:creationId xmlns:a16="http://schemas.microsoft.com/office/drawing/2014/main" id="{DA4D7AF2-CDB9-47CD-962E-CF7EAA28AF35}"/>
              </a:ext>
            </a:extLst>
          </p:cNvPr>
          <p:cNvSpPr txBox="1"/>
          <p:nvPr/>
        </p:nvSpPr>
        <p:spPr>
          <a:xfrm>
            <a:off x="911424" y="2132856"/>
            <a:ext cx="10729192" cy="3970318"/>
          </a:xfrm>
          <a:prstGeom prst="rect">
            <a:avLst/>
          </a:prstGeom>
          <a:noFill/>
        </p:spPr>
        <p:txBody>
          <a:bodyPr wrap="square">
            <a:spAutoFit/>
          </a:bodyPr>
          <a:lstStyle/>
          <a:p>
            <a:r>
              <a:rPr lang="ru-RU" dirty="0"/>
              <a:t>Для сложной 3D-биопечати два аспекта сложности печатных конструкций ткани/органа обычно считаются сходными с условиями </a:t>
            </a:r>
            <a:r>
              <a:rPr lang="ru-RU" dirty="0" err="1"/>
              <a:t>in</a:t>
            </a:r>
            <a:r>
              <a:rPr lang="ru-RU" dirty="0"/>
              <a:t> </a:t>
            </a:r>
            <a:r>
              <a:rPr lang="ru-RU" dirty="0" err="1"/>
              <a:t>vivo</a:t>
            </a:r>
            <a:r>
              <a:rPr lang="ru-RU" dirty="0"/>
              <a:t>, включая архитектуру ткани и физическую (жесткость) и биохимическую (клетки и биоактивные сигналы) сложность. </a:t>
            </a:r>
          </a:p>
          <a:p>
            <a:endParaRPr lang="ru-RU" dirty="0"/>
          </a:p>
          <a:p>
            <a:r>
              <a:rPr lang="ru-RU" dirty="0"/>
              <a:t>Из-за послойного изготовления 3D-печать сложных структур, таких как трубчатые и спиральные, а также полые структуры (например, встроенные каналы для </a:t>
            </a:r>
            <a:r>
              <a:rPr lang="ru-RU" dirty="0" err="1"/>
              <a:t>васкуляризации</a:t>
            </a:r>
            <a:r>
              <a:rPr lang="ru-RU" dirty="0"/>
              <a:t>) ограничены. </a:t>
            </a:r>
          </a:p>
          <a:p>
            <a:endParaRPr lang="ru-RU" dirty="0"/>
          </a:p>
          <a:p>
            <a:r>
              <a:rPr lang="ru-RU" dirty="0"/>
              <a:t>Чтобы соответствовать физической и биологической сложности, крайне важно разместить множество биочернил в трехмерном пространстве, обеспечивая точное распределение нескольких типов клеток и материалов, имитирующих внеклеточный матрикс (ECM). </a:t>
            </a:r>
          </a:p>
          <a:p>
            <a:endParaRPr lang="ru-RU" dirty="0"/>
          </a:p>
          <a:p>
            <a:r>
              <a:rPr lang="ru-RU" dirty="0"/>
              <a:t>Недавние достижения в технологии биопечати и разработке биочернил позволили преодолеть некоторые из вышеупомянутых проблем, но еще многое предстоит сделать, чтобы добиться изготовления полностью функциональных человеческих и очень сложных тканей и органов.</a:t>
            </a:r>
          </a:p>
        </p:txBody>
      </p:sp>
    </p:spTree>
    <p:extLst>
      <p:ext uri="{BB962C8B-B14F-4D97-AF65-F5344CB8AC3E}">
        <p14:creationId xmlns:p14="http://schemas.microsoft.com/office/powerpoint/2010/main" val="384906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dirty="0"/>
              <a:t>ПУБЛИКАЦИИ</a:t>
            </a:r>
          </a:p>
        </p:txBody>
      </p:sp>
      <p:pic>
        <p:nvPicPr>
          <p:cNvPr id="7" name="Рисунок 6">
            <a:extLst>
              <a:ext uri="{FF2B5EF4-FFF2-40B4-BE49-F238E27FC236}">
                <a16:creationId xmlns:a16="http://schemas.microsoft.com/office/drawing/2014/main" id="{69F77B38-CFA2-43FC-997C-72CFA9F20235}"/>
              </a:ext>
            </a:extLst>
          </p:cNvPr>
          <p:cNvPicPr>
            <a:picLocks noChangeAspect="1"/>
          </p:cNvPicPr>
          <p:nvPr/>
        </p:nvPicPr>
        <p:blipFill>
          <a:blip r:embed="rId3"/>
          <a:stretch>
            <a:fillRect/>
          </a:stretch>
        </p:blipFill>
        <p:spPr>
          <a:xfrm>
            <a:off x="1270914" y="1805089"/>
            <a:ext cx="9650172" cy="4953691"/>
          </a:xfrm>
          <a:prstGeom prst="rect">
            <a:avLst/>
          </a:prstGeom>
        </p:spPr>
      </p:pic>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C8E4F4-1E25-4DEB-9328-5478F56B7AE4}"/>
              </a:ext>
            </a:extLst>
          </p:cNvPr>
          <p:cNvSpPr>
            <a:spLocks noGrp="1"/>
          </p:cNvSpPr>
          <p:nvPr>
            <p:ph type="title"/>
          </p:nvPr>
        </p:nvSpPr>
        <p:spPr/>
        <p:txBody>
          <a:bodyPr/>
          <a:lstStyle/>
          <a:p>
            <a:r>
              <a:rPr lang="ru-RU" dirty="0"/>
              <a:t>ЭВОЛЮЦИЯ БИОПЕЧАТИ</a:t>
            </a:r>
          </a:p>
        </p:txBody>
      </p:sp>
      <p:sp>
        <p:nvSpPr>
          <p:cNvPr id="4" name="TextBox 3">
            <a:extLst>
              <a:ext uri="{FF2B5EF4-FFF2-40B4-BE49-F238E27FC236}">
                <a16:creationId xmlns:a16="http://schemas.microsoft.com/office/drawing/2014/main" id="{EC3CF938-7DDA-4860-B67C-445F0AF02A43}"/>
              </a:ext>
            </a:extLst>
          </p:cNvPr>
          <p:cNvSpPr txBox="1"/>
          <p:nvPr/>
        </p:nvSpPr>
        <p:spPr>
          <a:xfrm>
            <a:off x="8400256" y="2271933"/>
            <a:ext cx="3791744" cy="3970318"/>
          </a:xfrm>
          <a:prstGeom prst="rect">
            <a:avLst/>
          </a:prstGeom>
          <a:noFill/>
        </p:spPr>
        <p:txBody>
          <a:bodyPr wrap="square">
            <a:spAutoFit/>
          </a:bodyPr>
          <a:lstStyle/>
          <a:p>
            <a:r>
              <a:rPr lang="ru-RU" dirty="0"/>
              <a:t>Эволюция сложной биопечати:</a:t>
            </a:r>
          </a:p>
          <a:p>
            <a:r>
              <a:rPr lang="ru-RU" dirty="0"/>
              <a:t>(а) струйная биопечать; </a:t>
            </a:r>
          </a:p>
          <a:p>
            <a:r>
              <a:rPr lang="ru-RU" dirty="0"/>
              <a:t>(b) 3D-печать в сочетании с литьем из геля; </a:t>
            </a:r>
          </a:p>
          <a:p>
            <a:r>
              <a:rPr lang="ru-RU" dirty="0"/>
              <a:t>(c) 3D-биопечать с вспомогательными материалами; </a:t>
            </a:r>
          </a:p>
          <a:p>
            <a:r>
              <a:rPr lang="ru-RU" dirty="0"/>
              <a:t>(d) метод группового </a:t>
            </a:r>
            <a:r>
              <a:rPr lang="ru-RU" dirty="0" err="1"/>
              <a:t>стекирования</a:t>
            </a:r>
            <a:r>
              <a:rPr lang="ru-RU" dirty="0"/>
              <a:t>; </a:t>
            </a:r>
          </a:p>
          <a:p>
            <a:r>
              <a:rPr lang="ru-RU" dirty="0"/>
              <a:t>(</a:t>
            </a:r>
            <a:r>
              <a:rPr lang="en-US" dirty="0"/>
              <a:t>e</a:t>
            </a:r>
            <a:r>
              <a:rPr lang="ru-RU" dirty="0"/>
              <a:t>) коаксиальная биопечать; </a:t>
            </a:r>
            <a:endParaRPr lang="en-US" dirty="0"/>
          </a:p>
          <a:p>
            <a:r>
              <a:rPr lang="ru-RU" dirty="0"/>
              <a:t>(</a:t>
            </a:r>
            <a:r>
              <a:rPr lang="en-US" dirty="0"/>
              <a:t>f</a:t>
            </a:r>
            <a:r>
              <a:rPr lang="ru-RU" dirty="0"/>
              <a:t>) биопечать произвольной формы; </a:t>
            </a:r>
            <a:endParaRPr lang="en-US" dirty="0"/>
          </a:p>
          <a:p>
            <a:r>
              <a:rPr lang="ru-RU" dirty="0"/>
              <a:t>(g) печать на основе </a:t>
            </a:r>
            <a:r>
              <a:rPr lang="ru-RU" dirty="0" err="1"/>
              <a:t>фотополимеризации</a:t>
            </a:r>
            <a:r>
              <a:rPr lang="ru-RU" dirty="0"/>
              <a:t> в ванне; </a:t>
            </a:r>
            <a:endParaRPr lang="en-US" dirty="0"/>
          </a:p>
          <a:p>
            <a:r>
              <a:rPr lang="ru-RU" dirty="0"/>
              <a:t>(h) введена световая биопечать.</a:t>
            </a:r>
          </a:p>
        </p:txBody>
      </p:sp>
      <p:pic>
        <p:nvPicPr>
          <p:cNvPr id="6" name="Рисунок 5">
            <a:extLst>
              <a:ext uri="{FF2B5EF4-FFF2-40B4-BE49-F238E27FC236}">
                <a16:creationId xmlns:a16="http://schemas.microsoft.com/office/drawing/2014/main" id="{020E3B41-31DC-4CE7-9FD5-0D54B8155C4D}"/>
              </a:ext>
            </a:extLst>
          </p:cNvPr>
          <p:cNvPicPr>
            <a:picLocks noChangeAspect="1"/>
          </p:cNvPicPr>
          <p:nvPr/>
        </p:nvPicPr>
        <p:blipFill>
          <a:blip r:embed="rId2"/>
          <a:stretch>
            <a:fillRect/>
          </a:stretch>
        </p:blipFill>
        <p:spPr>
          <a:xfrm>
            <a:off x="44376" y="2204864"/>
            <a:ext cx="8172264" cy="4104456"/>
          </a:xfrm>
          <a:prstGeom prst="rect">
            <a:avLst/>
          </a:prstGeom>
        </p:spPr>
      </p:pic>
    </p:spTree>
    <p:extLst>
      <p:ext uri="{BB962C8B-B14F-4D97-AF65-F5344CB8AC3E}">
        <p14:creationId xmlns:p14="http://schemas.microsoft.com/office/powerpoint/2010/main" val="216138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300BBC-555E-49EF-ADDB-0F208EA5A224}"/>
              </a:ext>
            </a:extLst>
          </p:cNvPr>
          <p:cNvSpPr>
            <a:spLocks noGrp="1"/>
          </p:cNvSpPr>
          <p:nvPr>
            <p:ph type="title"/>
          </p:nvPr>
        </p:nvSpPr>
        <p:spPr/>
        <p:txBody>
          <a:bodyPr/>
          <a:lstStyle/>
          <a:p>
            <a:r>
              <a:rPr lang="ru-RU" dirty="0"/>
              <a:t>Общие стратегии 3D-биопечати.</a:t>
            </a:r>
          </a:p>
        </p:txBody>
      </p:sp>
      <p:pic>
        <p:nvPicPr>
          <p:cNvPr id="4" name="Рисунок 3">
            <a:extLst>
              <a:ext uri="{FF2B5EF4-FFF2-40B4-BE49-F238E27FC236}">
                <a16:creationId xmlns:a16="http://schemas.microsoft.com/office/drawing/2014/main" id="{760577B2-C3E7-46DD-A95D-171674CD02D2}"/>
              </a:ext>
            </a:extLst>
          </p:cNvPr>
          <p:cNvPicPr>
            <a:picLocks noChangeAspect="1"/>
          </p:cNvPicPr>
          <p:nvPr/>
        </p:nvPicPr>
        <p:blipFill>
          <a:blip r:embed="rId2"/>
          <a:stretch>
            <a:fillRect/>
          </a:stretch>
        </p:blipFill>
        <p:spPr>
          <a:xfrm>
            <a:off x="1775520" y="1509772"/>
            <a:ext cx="7249537" cy="5249008"/>
          </a:xfrm>
          <a:prstGeom prst="rect">
            <a:avLst/>
          </a:prstGeom>
        </p:spPr>
      </p:pic>
    </p:spTree>
    <p:extLst>
      <p:ext uri="{BB962C8B-B14F-4D97-AF65-F5344CB8AC3E}">
        <p14:creationId xmlns:p14="http://schemas.microsoft.com/office/powerpoint/2010/main" val="275051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2B24A4-EFFF-44E0-89C4-F9CA97E2E658}"/>
              </a:ext>
            </a:extLst>
          </p:cNvPr>
          <p:cNvSpPr>
            <a:spLocks noGrp="1"/>
          </p:cNvSpPr>
          <p:nvPr>
            <p:ph type="title"/>
          </p:nvPr>
        </p:nvSpPr>
        <p:spPr/>
        <p:txBody>
          <a:bodyPr/>
          <a:lstStyle/>
          <a:p>
            <a:r>
              <a:rPr lang="ru-RU" dirty="0"/>
              <a:t>Струйная биопечать</a:t>
            </a:r>
          </a:p>
        </p:txBody>
      </p:sp>
      <p:pic>
        <p:nvPicPr>
          <p:cNvPr id="4" name="Рисунок 3">
            <a:extLst>
              <a:ext uri="{FF2B5EF4-FFF2-40B4-BE49-F238E27FC236}">
                <a16:creationId xmlns:a16="http://schemas.microsoft.com/office/drawing/2014/main" id="{4B3F06FF-426D-444A-8C98-BCB343A16C3E}"/>
              </a:ext>
            </a:extLst>
          </p:cNvPr>
          <p:cNvPicPr>
            <a:picLocks noChangeAspect="1"/>
          </p:cNvPicPr>
          <p:nvPr/>
        </p:nvPicPr>
        <p:blipFill>
          <a:blip r:embed="rId2"/>
          <a:stretch>
            <a:fillRect/>
          </a:stretch>
        </p:blipFill>
        <p:spPr>
          <a:xfrm>
            <a:off x="10488488" y="620688"/>
            <a:ext cx="1428949" cy="1895740"/>
          </a:xfrm>
          <a:prstGeom prst="rect">
            <a:avLst/>
          </a:prstGeom>
        </p:spPr>
      </p:pic>
      <p:sp>
        <p:nvSpPr>
          <p:cNvPr id="6" name="TextBox 5">
            <a:extLst>
              <a:ext uri="{FF2B5EF4-FFF2-40B4-BE49-F238E27FC236}">
                <a16:creationId xmlns:a16="http://schemas.microsoft.com/office/drawing/2014/main" id="{88E1583A-0CE3-425D-9409-D8AD5633D29C}"/>
              </a:ext>
            </a:extLst>
          </p:cNvPr>
          <p:cNvSpPr txBox="1"/>
          <p:nvPr/>
        </p:nvSpPr>
        <p:spPr>
          <a:xfrm>
            <a:off x="407368" y="1700808"/>
            <a:ext cx="9865096" cy="646331"/>
          </a:xfrm>
          <a:prstGeom prst="rect">
            <a:avLst/>
          </a:prstGeom>
          <a:noFill/>
        </p:spPr>
        <p:txBody>
          <a:bodyPr wrap="square">
            <a:spAutoFit/>
          </a:bodyPr>
          <a:lstStyle/>
          <a:p>
            <a:r>
              <a:rPr lang="fy-NL" sz="1800" dirty="0">
                <a:solidFill>
                  <a:srgbClr val="000000"/>
                </a:solidFill>
                <a:effectLst/>
                <a:ea typeface="Microsoft Sans Serif" panose="020B0604020202020204" pitchFamily="34" charset="0"/>
              </a:rPr>
              <a:t>Струйная биопечать использует струйный элемент (т. е. тепловой или пьезоэлектрический привод) для создания и распределения капель на подложке</a:t>
            </a:r>
            <a:endParaRPr lang="ru-RU" dirty="0"/>
          </a:p>
        </p:txBody>
      </p:sp>
      <p:sp>
        <p:nvSpPr>
          <p:cNvPr id="10" name="TextBox 9">
            <a:extLst>
              <a:ext uri="{FF2B5EF4-FFF2-40B4-BE49-F238E27FC236}">
                <a16:creationId xmlns:a16="http://schemas.microsoft.com/office/drawing/2014/main" id="{72EBBBAD-C556-4FF9-AB8E-7665C1A54870}"/>
              </a:ext>
            </a:extLst>
          </p:cNvPr>
          <p:cNvSpPr txBox="1"/>
          <p:nvPr/>
        </p:nvSpPr>
        <p:spPr>
          <a:xfrm>
            <a:off x="395189" y="2441319"/>
            <a:ext cx="10093299" cy="646331"/>
          </a:xfrm>
          <a:prstGeom prst="rect">
            <a:avLst/>
          </a:prstGeom>
          <a:noFill/>
        </p:spPr>
        <p:txBody>
          <a:bodyPr wrap="square">
            <a:spAutoFit/>
          </a:bodyPr>
          <a:lstStyle/>
          <a:p>
            <a:r>
              <a:rPr lang="ru-RU" dirty="0"/>
              <a:t>В 2003 году </a:t>
            </a:r>
            <a:r>
              <a:rPr lang="ru-RU" dirty="0" err="1"/>
              <a:t>Боланд</a:t>
            </a:r>
            <a:r>
              <a:rPr lang="ru-RU" dirty="0"/>
              <a:t> и его сотрудники провели первый эксперимент по биопечати, положивший начало всей области биопечати. </a:t>
            </a:r>
            <a:r>
              <a:rPr lang="en-US" dirty="0"/>
              <a:t>[</a:t>
            </a:r>
            <a:r>
              <a:rPr lang="ru-RU" dirty="0"/>
              <a:t>42,43</a:t>
            </a:r>
            <a:r>
              <a:rPr lang="en-US" dirty="0"/>
              <a:t>]</a:t>
            </a:r>
            <a:endParaRPr lang="ru-RU" dirty="0"/>
          </a:p>
        </p:txBody>
      </p:sp>
      <p:sp>
        <p:nvSpPr>
          <p:cNvPr id="14" name="TextBox 13">
            <a:extLst>
              <a:ext uri="{FF2B5EF4-FFF2-40B4-BE49-F238E27FC236}">
                <a16:creationId xmlns:a16="http://schemas.microsoft.com/office/drawing/2014/main" id="{C304EF96-FF01-4842-9CD4-BD688E74B708}"/>
              </a:ext>
            </a:extLst>
          </p:cNvPr>
          <p:cNvSpPr txBox="1"/>
          <p:nvPr/>
        </p:nvSpPr>
        <p:spPr>
          <a:xfrm>
            <a:off x="3287688" y="3226537"/>
            <a:ext cx="8856984" cy="2031325"/>
          </a:xfrm>
          <a:prstGeom prst="rect">
            <a:avLst/>
          </a:prstGeom>
          <a:noFill/>
        </p:spPr>
        <p:txBody>
          <a:bodyPr wrap="square">
            <a:spAutoFit/>
          </a:bodyPr>
          <a:lstStyle/>
          <a:p>
            <a:r>
              <a:rPr lang="ru-RU" dirty="0"/>
              <a:t>Имеющийся в продаже 2D-струйный принтер был модифицирован для дозирования белковых или клеточных суспензий. Для получения трехмерного изображения слой чернил на основе поли[N-изопропилакриламид-со-2-(N,N-</a:t>
            </a:r>
            <a:r>
              <a:rPr lang="ru-RU" dirty="0" err="1"/>
              <a:t>диметиламино</a:t>
            </a:r>
            <a:r>
              <a:rPr lang="ru-RU" dirty="0"/>
              <a:t>)</a:t>
            </a:r>
            <a:r>
              <a:rPr lang="ru-RU" dirty="0" err="1"/>
              <a:t>этилакрилата</a:t>
            </a:r>
            <a:r>
              <a:rPr lang="ru-RU" dirty="0"/>
              <a:t>] (PNIPAM) наносили на коллагеновую подложку, тогда как клеточные суспензии [бычий аортальный эндотелиальные клетки (</a:t>
            </a:r>
            <a:r>
              <a:rPr lang="ru-RU" dirty="0" err="1"/>
              <a:t>bECs</a:t>
            </a:r>
            <a:r>
              <a:rPr lang="ru-RU" dirty="0"/>
              <a:t>)] наносили на слой PNIPAM, и этот последовательный шаг повторялся, что приводило к увеличению толщины печатной конструкции. </a:t>
            </a:r>
            <a:r>
              <a:rPr lang="en-US" dirty="0"/>
              <a:t>[</a:t>
            </a:r>
            <a:r>
              <a:rPr lang="ru-RU" dirty="0"/>
              <a:t>43</a:t>
            </a:r>
            <a:r>
              <a:rPr lang="en-US" dirty="0"/>
              <a:t>]</a:t>
            </a:r>
            <a:r>
              <a:rPr lang="ru-RU" dirty="0"/>
              <a:t> </a:t>
            </a:r>
          </a:p>
        </p:txBody>
      </p:sp>
      <p:pic>
        <p:nvPicPr>
          <p:cNvPr id="12290" name="Picture 2">
            <a:extLst>
              <a:ext uri="{FF2B5EF4-FFF2-40B4-BE49-F238E27FC236}">
                <a16:creationId xmlns:a16="http://schemas.microsoft.com/office/drawing/2014/main" id="{D64E68D5-56FA-4114-8509-728F9755E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2" y="3501008"/>
            <a:ext cx="1584176" cy="18376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3D0F857-BA7F-441C-A0FB-20F149217FFC}"/>
              </a:ext>
            </a:extLst>
          </p:cNvPr>
          <p:cNvSpPr txBox="1"/>
          <p:nvPr/>
        </p:nvSpPr>
        <p:spPr>
          <a:xfrm>
            <a:off x="14908" y="5650244"/>
            <a:ext cx="3456384" cy="369332"/>
          </a:xfrm>
          <a:prstGeom prst="rect">
            <a:avLst/>
          </a:prstGeom>
          <a:noFill/>
        </p:spPr>
        <p:txBody>
          <a:bodyPr wrap="square">
            <a:spAutoFit/>
          </a:bodyPr>
          <a:lstStyle/>
          <a:p>
            <a:r>
              <a:rPr lang="ru-RU" dirty="0"/>
              <a:t>Поли( </a:t>
            </a:r>
            <a:r>
              <a:rPr lang="en-US" dirty="0"/>
              <a:t>N -</a:t>
            </a:r>
            <a:r>
              <a:rPr lang="ru-RU" dirty="0"/>
              <a:t>изопропилакриламид)</a:t>
            </a:r>
          </a:p>
        </p:txBody>
      </p:sp>
      <p:sp>
        <p:nvSpPr>
          <p:cNvPr id="20" name="TextBox 19">
            <a:extLst>
              <a:ext uri="{FF2B5EF4-FFF2-40B4-BE49-F238E27FC236}">
                <a16:creationId xmlns:a16="http://schemas.microsoft.com/office/drawing/2014/main" id="{6DFEE00E-321D-4712-8FB3-D70C95EE18E4}"/>
              </a:ext>
            </a:extLst>
          </p:cNvPr>
          <p:cNvSpPr txBox="1"/>
          <p:nvPr/>
        </p:nvSpPr>
        <p:spPr>
          <a:xfrm>
            <a:off x="3281536" y="5367971"/>
            <a:ext cx="8848997" cy="1477328"/>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Были оценены прикрепление, миграция и жизнеспособность клеток, результаты которых показали, что клетки выжили после распыления, и клетки были способны распространяться, мигрировать и сливаться вместе на поверхности слоя PNIPAM. Эти ранние испытания продемонстрировали осуществимость клеточной печати.</a:t>
            </a:r>
            <a:endParaRPr lang="ru-RU" dirty="0"/>
          </a:p>
        </p:txBody>
      </p:sp>
    </p:spTree>
    <p:extLst>
      <p:ext uri="{BB962C8B-B14F-4D97-AF65-F5344CB8AC3E}">
        <p14:creationId xmlns:p14="http://schemas.microsoft.com/office/powerpoint/2010/main" val="223634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CCF27D-4288-4F87-9904-CDFB572EFA5A}"/>
              </a:ext>
            </a:extLst>
          </p:cNvPr>
          <p:cNvSpPr>
            <a:spLocks noGrp="1"/>
          </p:cNvSpPr>
          <p:nvPr>
            <p:ph type="title"/>
          </p:nvPr>
        </p:nvSpPr>
        <p:spPr/>
        <p:txBody>
          <a:bodyPr/>
          <a:lstStyle/>
          <a:p>
            <a:r>
              <a:rPr lang="ru-RU" dirty="0"/>
              <a:t>Рынок</a:t>
            </a:r>
          </a:p>
        </p:txBody>
      </p:sp>
      <p:pic>
        <p:nvPicPr>
          <p:cNvPr id="4" name="Рисунок 3">
            <a:extLst>
              <a:ext uri="{FF2B5EF4-FFF2-40B4-BE49-F238E27FC236}">
                <a16:creationId xmlns:a16="http://schemas.microsoft.com/office/drawing/2014/main" id="{E6DF2352-693E-4355-9D87-CB78D3B39385}"/>
              </a:ext>
            </a:extLst>
          </p:cNvPr>
          <p:cNvPicPr>
            <a:picLocks noChangeAspect="1"/>
          </p:cNvPicPr>
          <p:nvPr/>
        </p:nvPicPr>
        <p:blipFill>
          <a:blip r:embed="rId2"/>
          <a:stretch>
            <a:fillRect/>
          </a:stretch>
        </p:blipFill>
        <p:spPr>
          <a:xfrm>
            <a:off x="284939" y="1566602"/>
            <a:ext cx="11622122" cy="3724795"/>
          </a:xfrm>
          <a:prstGeom prst="rect">
            <a:avLst/>
          </a:prstGeom>
        </p:spPr>
      </p:pic>
      <p:sp>
        <p:nvSpPr>
          <p:cNvPr id="6" name="TextBox 5">
            <a:extLst>
              <a:ext uri="{FF2B5EF4-FFF2-40B4-BE49-F238E27FC236}">
                <a16:creationId xmlns:a16="http://schemas.microsoft.com/office/drawing/2014/main" id="{558A74CB-8120-4EB5-8231-E90F9C31B2F2}"/>
              </a:ext>
            </a:extLst>
          </p:cNvPr>
          <p:cNvSpPr txBox="1"/>
          <p:nvPr/>
        </p:nvSpPr>
        <p:spPr>
          <a:xfrm>
            <a:off x="304361" y="5451472"/>
            <a:ext cx="8016552" cy="369332"/>
          </a:xfrm>
          <a:prstGeom prst="rect">
            <a:avLst/>
          </a:prstGeom>
          <a:noFill/>
        </p:spPr>
        <p:txBody>
          <a:bodyPr wrap="square">
            <a:spAutoFit/>
          </a:bodyPr>
          <a:lstStyle/>
          <a:p>
            <a:r>
              <a:rPr lang="ru-RU" dirty="0">
                <a:hlinkClick r:id="rId3"/>
              </a:rPr>
              <a:t>https://www.sigmaaldrich.com/RU/en/product/aldrich/535311</a:t>
            </a:r>
            <a:endParaRPr lang="ru-RU" dirty="0"/>
          </a:p>
        </p:txBody>
      </p:sp>
      <p:pic>
        <p:nvPicPr>
          <p:cNvPr id="7" name="Рисунок 6">
            <a:extLst>
              <a:ext uri="{FF2B5EF4-FFF2-40B4-BE49-F238E27FC236}">
                <a16:creationId xmlns:a16="http://schemas.microsoft.com/office/drawing/2014/main" id="{6FCA1905-6A73-48BA-8CBF-CD1892AF8377}"/>
              </a:ext>
            </a:extLst>
          </p:cNvPr>
          <p:cNvPicPr>
            <a:picLocks noChangeAspect="1"/>
          </p:cNvPicPr>
          <p:nvPr/>
        </p:nvPicPr>
        <p:blipFill>
          <a:blip r:embed="rId4"/>
          <a:stretch>
            <a:fillRect/>
          </a:stretch>
        </p:blipFill>
        <p:spPr>
          <a:xfrm>
            <a:off x="10488488" y="620688"/>
            <a:ext cx="1428949" cy="1895740"/>
          </a:xfrm>
          <a:prstGeom prst="rect">
            <a:avLst/>
          </a:prstGeom>
        </p:spPr>
      </p:pic>
    </p:spTree>
    <p:extLst>
      <p:ext uri="{BB962C8B-B14F-4D97-AF65-F5344CB8AC3E}">
        <p14:creationId xmlns:p14="http://schemas.microsoft.com/office/powerpoint/2010/main" val="61830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D5A747-51F0-4A28-AFBE-C0DBC096CB77}"/>
              </a:ext>
            </a:extLst>
          </p:cNvPr>
          <p:cNvSpPr>
            <a:spLocks noGrp="1"/>
          </p:cNvSpPr>
          <p:nvPr>
            <p:ph type="title"/>
          </p:nvPr>
        </p:nvSpPr>
        <p:spPr/>
        <p:txBody>
          <a:bodyPr/>
          <a:lstStyle/>
          <a:p>
            <a:r>
              <a:rPr lang="ru-RU" dirty="0"/>
              <a:t>Эндотелиальные клетки микрососудов</a:t>
            </a:r>
          </a:p>
        </p:txBody>
      </p:sp>
      <p:pic>
        <p:nvPicPr>
          <p:cNvPr id="5" name="Рисунок 4">
            <a:extLst>
              <a:ext uri="{FF2B5EF4-FFF2-40B4-BE49-F238E27FC236}">
                <a16:creationId xmlns:a16="http://schemas.microsoft.com/office/drawing/2014/main" id="{1714DE45-952D-4275-90FF-DB9B5EDDB485}"/>
              </a:ext>
            </a:extLst>
          </p:cNvPr>
          <p:cNvPicPr>
            <a:picLocks noChangeAspect="1"/>
          </p:cNvPicPr>
          <p:nvPr/>
        </p:nvPicPr>
        <p:blipFill>
          <a:blip r:embed="rId2"/>
          <a:stretch>
            <a:fillRect/>
          </a:stretch>
        </p:blipFill>
        <p:spPr>
          <a:xfrm>
            <a:off x="10488488" y="620688"/>
            <a:ext cx="1428949" cy="1895740"/>
          </a:xfrm>
          <a:prstGeom prst="rect">
            <a:avLst/>
          </a:prstGeom>
        </p:spPr>
      </p:pic>
      <p:sp>
        <p:nvSpPr>
          <p:cNvPr id="12" name="TextBox 11">
            <a:extLst>
              <a:ext uri="{FF2B5EF4-FFF2-40B4-BE49-F238E27FC236}">
                <a16:creationId xmlns:a16="http://schemas.microsoft.com/office/drawing/2014/main" id="{063BC832-4284-4087-B60B-6B7162871F9D}"/>
              </a:ext>
            </a:extLst>
          </p:cNvPr>
          <p:cNvSpPr txBox="1"/>
          <p:nvPr/>
        </p:nvSpPr>
        <p:spPr>
          <a:xfrm>
            <a:off x="257176" y="1568558"/>
            <a:ext cx="10075786" cy="923330"/>
          </a:xfrm>
          <a:prstGeom prst="rect">
            <a:avLst/>
          </a:prstGeom>
          <a:noFill/>
        </p:spPr>
        <p:txBody>
          <a:bodyPr wrap="square">
            <a:spAutoFit/>
          </a:bodyPr>
          <a:lstStyle/>
          <a:p>
            <a:r>
              <a:rPr lang="ru-RU" dirty="0"/>
              <a:t>Та же группа также одновременно биопринтировала эндотелиальные клетки микрососудов человека и фибрин для формирования микроциркуляторного русла. </a:t>
            </a:r>
            <a:r>
              <a:rPr lang="en-US" dirty="0"/>
              <a:t>[</a:t>
            </a:r>
            <a:r>
              <a:rPr lang="ru-RU" dirty="0"/>
              <a:t>44</a:t>
            </a:r>
            <a:r>
              <a:rPr lang="en-US" dirty="0"/>
              <a:t>]</a:t>
            </a:r>
            <a:r>
              <a:rPr lang="ru-RU" dirty="0"/>
              <a:t> </a:t>
            </a:r>
            <a:endParaRPr lang="en-US" dirty="0"/>
          </a:p>
          <a:p>
            <a:endParaRPr lang="en-US" dirty="0"/>
          </a:p>
        </p:txBody>
      </p:sp>
      <p:pic>
        <p:nvPicPr>
          <p:cNvPr id="13314" name="Picture 2" descr="Эндотелиальные клетки сосудов: функции, строение и роль">
            <a:extLst>
              <a:ext uri="{FF2B5EF4-FFF2-40B4-BE49-F238E27FC236}">
                <a16:creationId xmlns:a16="http://schemas.microsoft.com/office/drawing/2014/main" id="{8C06FF2B-1EA4-4350-BE39-911B3ACFC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224" y="2133470"/>
            <a:ext cx="5236840" cy="29457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169B567-CF41-4E98-83C2-45DA69243C66}"/>
              </a:ext>
            </a:extLst>
          </p:cNvPr>
          <p:cNvSpPr txBox="1"/>
          <p:nvPr/>
        </p:nvSpPr>
        <p:spPr>
          <a:xfrm>
            <a:off x="56630" y="5289442"/>
            <a:ext cx="11881320" cy="923330"/>
          </a:xfrm>
          <a:prstGeom prst="rect">
            <a:avLst/>
          </a:prstGeom>
          <a:noFill/>
        </p:spPr>
        <p:txBody>
          <a:bodyPr wrap="square">
            <a:spAutoFit/>
          </a:bodyPr>
          <a:lstStyle/>
          <a:p>
            <a:r>
              <a:rPr lang="ru-RU" dirty="0"/>
              <a:t>Эти попытки были новаторскими в области биопечати; однако печатной конструкции не хватало структурной и клеточной сложности из-за </a:t>
            </a:r>
            <a:r>
              <a:rPr lang="ru-RU" dirty="0" err="1"/>
              <a:t>несамоподдерживающейся</a:t>
            </a:r>
            <a:r>
              <a:rPr lang="ru-RU" dirty="0"/>
              <a:t> природы водных клеточных суспензий, что побудило исследователей найти подходы, позволяющие струйную печать самоподдерживающихся клеточных конструкций. </a:t>
            </a:r>
          </a:p>
        </p:txBody>
      </p:sp>
    </p:spTree>
    <p:extLst>
      <p:ext uri="{BB962C8B-B14F-4D97-AF65-F5344CB8AC3E}">
        <p14:creationId xmlns:p14="http://schemas.microsoft.com/office/powerpoint/2010/main" val="12143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5140A0-59EF-474E-835F-BF12097DEA86}"/>
              </a:ext>
            </a:extLst>
          </p:cNvPr>
          <p:cNvSpPr>
            <a:spLocks noGrp="1"/>
          </p:cNvSpPr>
          <p:nvPr>
            <p:ph type="title"/>
          </p:nvPr>
        </p:nvSpPr>
        <p:spPr/>
        <p:txBody>
          <a:bodyPr/>
          <a:lstStyle/>
          <a:p>
            <a:r>
              <a:rPr lang="ru-RU" dirty="0"/>
              <a:t>Жертвенная 3</a:t>
            </a:r>
            <a:r>
              <a:rPr lang="en-US" dirty="0"/>
              <a:t>D </a:t>
            </a:r>
            <a:r>
              <a:rPr lang="ru-RU" dirty="0"/>
              <a:t>печать</a:t>
            </a:r>
          </a:p>
        </p:txBody>
      </p:sp>
      <p:sp>
        <p:nvSpPr>
          <p:cNvPr id="8" name="TextBox 7">
            <a:extLst>
              <a:ext uri="{FF2B5EF4-FFF2-40B4-BE49-F238E27FC236}">
                <a16:creationId xmlns:a16="http://schemas.microsoft.com/office/drawing/2014/main" id="{42573092-041A-4962-A6FB-D3FEB26C1C73}"/>
              </a:ext>
            </a:extLst>
          </p:cNvPr>
          <p:cNvSpPr txBox="1"/>
          <p:nvPr/>
        </p:nvSpPr>
        <p:spPr>
          <a:xfrm>
            <a:off x="155340" y="1700808"/>
            <a:ext cx="11881320" cy="1477328"/>
          </a:xfrm>
          <a:prstGeom prst="rect">
            <a:avLst/>
          </a:prstGeom>
          <a:noFill/>
        </p:spPr>
        <p:txBody>
          <a:bodyPr wrap="square">
            <a:spAutoFit/>
          </a:bodyPr>
          <a:lstStyle/>
          <a:p>
            <a:r>
              <a:rPr lang="ru-RU" dirty="0"/>
              <a:t>С целью увеличений структурной и клеточной сложности </a:t>
            </a:r>
            <a:r>
              <a:rPr lang="en-US" dirty="0"/>
              <a:t>Xu</a:t>
            </a:r>
            <a:r>
              <a:rPr lang="ru-RU" dirty="0"/>
              <a:t> и соавт. стали печатать гетерогенные многоклеточные тканевые конструкции путем раздельного дозирования суспензий кальциевых клеток [стволовых клеток, полученных из амниотической жидкости (</a:t>
            </a:r>
            <a:r>
              <a:rPr lang="ru-RU" dirty="0" err="1"/>
              <a:t>hAFSC</a:t>
            </a:r>
            <a:r>
              <a:rPr lang="ru-RU" dirty="0"/>
              <a:t>), клеток гладкой мускулатуры собак (</a:t>
            </a:r>
            <a:r>
              <a:rPr lang="ru-RU" dirty="0" err="1"/>
              <a:t>dSMC</a:t>
            </a:r>
            <a:r>
              <a:rPr lang="ru-RU" dirty="0"/>
              <a:t>) и эндотелиальных клеток бычьей аорты (</a:t>
            </a:r>
            <a:r>
              <a:rPr lang="ru-RU" dirty="0" err="1"/>
              <a:t>bECs</a:t>
            </a:r>
            <a:r>
              <a:rPr lang="ru-RU" dirty="0"/>
              <a:t>)] в ванну, содержащую альгинат/коллаген, что позволило быстро желатинировать биочернила. </a:t>
            </a:r>
            <a:r>
              <a:rPr lang="en-US" dirty="0"/>
              <a:t>[</a:t>
            </a:r>
            <a:r>
              <a:rPr lang="ru-RU" dirty="0"/>
              <a:t>45</a:t>
            </a:r>
            <a:r>
              <a:rPr lang="en-US" dirty="0"/>
              <a:t>]</a:t>
            </a:r>
            <a:endParaRPr lang="ru-RU" dirty="0"/>
          </a:p>
        </p:txBody>
      </p:sp>
      <p:pic>
        <p:nvPicPr>
          <p:cNvPr id="4" name="Рисунок 3">
            <a:extLst>
              <a:ext uri="{FF2B5EF4-FFF2-40B4-BE49-F238E27FC236}">
                <a16:creationId xmlns:a16="http://schemas.microsoft.com/office/drawing/2014/main" id="{C988E010-DBDE-4EC1-97E3-27046F81E0D2}"/>
              </a:ext>
            </a:extLst>
          </p:cNvPr>
          <p:cNvPicPr>
            <a:picLocks noChangeAspect="1"/>
          </p:cNvPicPr>
          <p:nvPr/>
        </p:nvPicPr>
        <p:blipFill>
          <a:blip r:embed="rId2"/>
          <a:stretch>
            <a:fillRect/>
          </a:stretch>
        </p:blipFill>
        <p:spPr>
          <a:xfrm rot="5400000">
            <a:off x="1788313" y="2612128"/>
            <a:ext cx="3436655" cy="4824536"/>
          </a:xfrm>
          <a:prstGeom prst="rect">
            <a:avLst/>
          </a:prstGeom>
        </p:spPr>
      </p:pic>
      <p:sp>
        <p:nvSpPr>
          <p:cNvPr id="7" name="TextBox 6">
            <a:extLst>
              <a:ext uri="{FF2B5EF4-FFF2-40B4-BE49-F238E27FC236}">
                <a16:creationId xmlns:a16="http://schemas.microsoft.com/office/drawing/2014/main" id="{A8920BE1-79A2-4D5B-9671-E354258B7858}"/>
              </a:ext>
            </a:extLst>
          </p:cNvPr>
          <p:cNvSpPr txBox="1"/>
          <p:nvPr/>
        </p:nvSpPr>
        <p:spPr>
          <a:xfrm>
            <a:off x="6121913" y="4445444"/>
            <a:ext cx="6093912" cy="646331"/>
          </a:xfrm>
          <a:prstGeom prst="rect">
            <a:avLst/>
          </a:prstGeom>
          <a:noFill/>
        </p:spPr>
        <p:txBody>
          <a:bodyPr wrap="square">
            <a:spAutoFit/>
          </a:bodyPr>
          <a:lstStyle/>
          <a:p>
            <a:r>
              <a:rPr lang="ru-RU" dirty="0"/>
              <a:t>Изображение 3D-биопечатной многослойной </a:t>
            </a:r>
            <a:r>
              <a:rPr lang="ru-RU" dirty="0" err="1"/>
              <a:t>гелевой</a:t>
            </a:r>
            <a:r>
              <a:rPr lang="ru-RU" dirty="0"/>
              <a:t> конструкции.</a:t>
            </a:r>
          </a:p>
        </p:txBody>
      </p:sp>
    </p:spTree>
    <p:extLst>
      <p:ext uri="{BB962C8B-B14F-4D97-AF65-F5344CB8AC3E}">
        <p14:creationId xmlns:p14="http://schemas.microsoft.com/office/powerpoint/2010/main" val="39458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3FB5F5-FF25-4C32-94C4-1039CB59EBFE}"/>
              </a:ext>
            </a:extLst>
          </p:cNvPr>
          <p:cNvSpPr>
            <a:spLocks noGrp="1"/>
          </p:cNvSpPr>
          <p:nvPr>
            <p:ph type="title"/>
          </p:nvPr>
        </p:nvSpPr>
        <p:spPr/>
        <p:txBody>
          <a:bodyPr/>
          <a:lstStyle/>
          <a:p>
            <a:r>
              <a:rPr lang="ru-RU" dirty="0"/>
              <a:t>Жертвенная 3</a:t>
            </a:r>
            <a:r>
              <a:rPr lang="en-US" dirty="0"/>
              <a:t>D </a:t>
            </a:r>
            <a:r>
              <a:rPr lang="ru-RU" dirty="0"/>
              <a:t>печать - Продолжение</a:t>
            </a:r>
          </a:p>
        </p:txBody>
      </p:sp>
      <p:sp>
        <p:nvSpPr>
          <p:cNvPr id="6" name="TextBox 5">
            <a:extLst>
              <a:ext uri="{FF2B5EF4-FFF2-40B4-BE49-F238E27FC236}">
                <a16:creationId xmlns:a16="http://schemas.microsoft.com/office/drawing/2014/main" id="{5EFCEFE9-6DC8-4407-AE7C-15CCFD13043E}"/>
              </a:ext>
            </a:extLst>
          </p:cNvPr>
          <p:cNvSpPr txBox="1"/>
          <p:nvPr/>
        </p:nvSpPr>
        <p:spPr>
          <a:xfrm>
            <a:off x="0" y="6005319"/>
            <a:ext cx="12192000" cy="923330"/>
          </a:xfrm>
          <a:prstGeom prst="rect">
            <a:avLst/>
          </a:prstGeom>
          <a:noFill/>
        </p:spPr>
        <p:txBody>
          <a:bodyPr wrap="square">
            <a:spAutoFit/>
          </a:bodyPr>
          <a:lstStyle/>
          <a:p>
            <a:r>
              <a:rPr lang="ru-RU" dirty="0"/>
              <a:t>Флуоресцентное изображение 3D-биопечатной </a:t>
            </a:r>
            <a:r>
              <a:rPr lang="ru-RU" dirty="0" err="1"/>
              <a:t>гелевой</a:t>
            </a:r>
            <a:r>
              <a:rPr lang="ru-RU" dirty="0"/>
              <a:t> конструкции, состоящей из фибробластов 10T1/2 (голубой). ), нормальные кожные фибробласты человека (зеленые) и эндотелиальные клетки пупочной вены человека (HUVEC, красные).</a:t>
            </a:r>
          </a:p>
        </p:txBody>
      </p:sp>
      <p:pic>
        <p:nvPicPr>
          <p:cNvPr id="8" name="Рисунок 7">
            <a:extLst>
              <a:ext uri="{FF2B5EF4-FFF2-40B4-BE49-F238E27FC236}">
                <a16:creationId xmlns:a16="http://schemas.microsoft.com/office/drawing/2014/main" id="{2072BB77-0341-4ADA-A123-74AB9D7FFE0E}"/>
              </a:ext>
            </a:extLst>
          </p:cNvPr>
          <p:cNvPicPr>
            <a:picLocks noChangeAspect="1"/>
          </p:cNvPicPr>
          <p:nvPr/>
        </p:nvPicPr>
        <p:blipFill>
          <a:blip r:embed="rId2"/>
          <a:stretch>
            <a:fillRect/>
          </a:stretch>
        </p:blipFill>
        <p:spPr>
          <a:xfrm rot="5400000">
            <a:off x="3871736" y="-1566644"/>
            <a:ext cx="4448528" cy="10695398"/>
          </a:xfrm>
          <a:prstGeom prst="rect">
            <a:avLst/>
          </a:prstGeom>
        </p:spPr>
      </p:pic>
    </p:spTree>
    <p:extLst>
      <p:ext uri="{BB962C8B-B14F-4D97-AF65-F5344CB8AC3E}">
        <p14:creationId xmlns:p14="http://schemas.microsoft.com/office/powerpoint/2010/main" val="225330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A59CA2-172F-4080-996D-41E305027215}"/>
              </a:ext>
            </a:extLst>
          </p:cNvPr>
          <p:cNvSpPr>
            <a:spLocks noGrp="1"/>
          </p:cNvSpPr>
          <p:nvPr>
            <p:ph type="title"/>
          </p:nvPr>
        </p:nvSpPr>
        <p:spPr/>
        <p:txBody>
          <a:bodyPr/>
          <a:lstStyle/>
          <a:p>
            <a:r>
              <a:rPr lang="ru-RU" dirty="0"/>
              <a:t>Жертвенная 3</a:t>
            </a:r>
            <a:r>
              <a:rPr lang="en-US" dirty="0"/>
              <a:t>D </a:t>
            </a:r>
            <a:r>
              <a:rPr lang="ru-RU" dirty="0"/>
              <a:t>печать - Продолжение</a:t>
            </a:r>
          </a:p>
        </p:txBody>
      </p:sp>
      <p:pic>
        <p:nvPicPr>
          <p:cNvPr id="4" name="Рисунок 3">
            <a:extLst>
              <a:ext uri="{FF2B5EF4-FFF2-40B4-BE49-F238E27FC236}">
                <a16:creationId xmlns:a16="http://schemas.microsoft.com/office/drawing/2014/main" id="{FF5F1997-6E07-4BF4-9CBE-8E08CF3737B0}"/>
              </a:ext>
            </a:extLst>
          </p:cNvPr>
          <p:cNvPicPr>
            <a:picLocks noChangeAspect="1"/>
          </p:cNvPicPr>
          <p:nvPr/>
        </p:nvPicPr>
        <p:blipFill>
          <a:blip r:embed="rId2"/>
          <a:stretch>
            <a:fillRect/>
          </a:stretch>
        </p:blipFill>
        <p:spPr>
          <a:xfrm rot="5400000">
            <a:off x="356809" y="1319319"/>
            <a:ext cx="5285694" cy="5760640"/>
          </a:xfrm>
          <a:prstGeom prst="rect">
            <a:avLst/>
          </a:prstGeom>
        </p:spPr>
      </p:pic>
      <p:sp>
        <p:nvSpPr>
          <p:cNvPr id="8" name="TextBox 7">
            <a:extLst>
              <a:ext uri="{FF2B5EF4-FFF2-40B4-BE49-F238E27FC236}">
                <a16:creationId xmlns:a16="http://schemas.microsoft.com/office/drawing/2014/main" id="{61AC122A-BBA9-4DC4-AF55-B67A739952B5}"/>
              </a:ext>
            </a:extLst>
          </p:cNvPr>
          <p:cNvSpPr txBox="1"/>
          <p:nvPr/>
        </p:nvSpPr>
        <p:spPr>
          <a:xfrm>
            <a:off x="5847134" y="1525008"/>
            <a:ext cx="6344866" cy="4247317"/>
          </a:xfrm>
          <a:prstGeom prst="rect">
            <a:avLst/>
          </a:prstGeom>
          <a:noFill/>
        </p:spPr>
        <p:txBody>
          <a:bodyPr wrap="square">
            <a:spAutoFit/>
          </a:bodyPr>
          <a:lstStyle/>
          <a:p>
            <a:r>
              <a:rPr lang="ru-RU" dirty="0"/>
              <a:t> Жертвенная биопечать включает четыре последовательных этапа: </a:t>
            </a:r>
          </a:p>
          <a:p>
            <a:pPr marL="342900" indent="-342900">
              <a:buAutoNum type="arabicParenBoth"/>
            </a:pPr>
            <a:r>
              <a:rPr lang="ru-RU" dirty="0"/>
              <a:t>нанесение жертвенных </a:t>
            </a:r>
            <a:r>
              <a:rPr lang="ru-RU" dirty="0" err="1"/>
              <a:t>микроволокнистых</a:t>
            </a:r>
            <a:r>
              <a:rPr lang="ru-RU" dirty="0"/>
              <a:t> </a:t>
            </a:r>
            <a:r>
              <a:rPr lang="ru-RU" dirty="0" err="1"/>
              <a:t>биочернил</a:t>
            </a:r>
            <a:r>
              <a:rPr lang="ru-RU" dirty="0"/>
              <a:t>, которые в конечном итоге станут </a:t>
            </a:r>
            <a:r>
              <a:rPr lang="ru-RU" dirty="0" err="1"/>
              <a:t>микроканалами</a:t>
            </a:r>
            <a:r>
              <a:rPr lang="ru-RU" dirty="0"/>
              <a:t>; </a:t>
            </a:r>
          </a:p>
          <a:p>
            <a:pPr marL="342900" indent="-342900">
              <a:buAutoNum type="arabicParenBoth"/>
            </a:pPr>
            <a:r>
              <a:rPr lang="ru-RU" dirty="0"/>
              <a:t>заливка гидрогеля с клетками поверх матричных </a:t>
            </a:r>
            <a:r>
              <a:rPr lang="ru-RU" dirty="0" err="1"/>
              <a:t>микроволокон</a:t>
            </a:r>
            <a:r>
              <a:rPr lang="ru-RU" dirty="0"/>
              <a:t> для построения тканевого блока; </a:t>
            </a:r>
          </a:p>
          <a:p>
            <a:pPr marL="342900" indent="-342900">
              <a:buAutoNum type="arabicParenBoth"/>
            </a:pPr>
            <a:r>
              <a:rPr lang="ru-RU" dirty="0"/>
              <a:t>удаление шаблона путем растворения, температурно-индуцированного фазового перехода или механической экстракции; </a:t>
            </a:r>
          </a:p>
          <a:p>
            <a:pPr marL="342900" indent="-342900">
              <a:buAutoNum type="arabicParenBoth"/>
            </a:pPr>
            <a:r>
              <a:rPr lang="ru-RU" dirty="0" err="1"/>
              <a:t>эндотелизация</a:t>
            </a:r>
            <a:r>
              <a:rPr lang="ru-RU" dirty="0"/>
              <a:t> </a:t>
            </a:r>
            <a:r>
              <a:rPr lang="ru-RU" dirty="0" err="1"/>
              <a:t>микроканалов</a:t>
            </a:r>
            <a:r>
              <a:rPr lang="ru-RU" dirty="0"/>
              <a:t> инфузией эндотелиальных клеток. </a:t>
            </a:r>
          </a:p>
          <a:p>
            <a:pPr marL="342900" indent="-342900">
              <a:buAutoNum type="arabicParenBoth"/>
            </a:pPr>
            <a:endParaRPr lang="ru-RU" dirty="0"/>
          </a:p>
          <a:p>
            <a:r>
              <a:rPr lang="ru-RU" dirty="0"/>
              <a:t>Иллюстрация техники жертвенной биопечати, основанной на многоэтапной процедуре извлечения-засева с осаждением волокон из геля.</a:t>
            </a:r>
          </a:p>
        </p:txBody>
      </p:sp>
    </p:spTree>
    <p:extLst>
      <p:ext uri="{BB962C8B-B14F-4D97-AF65-F5344CB8AC3E}">
        <p14:creationId xmlns:p14="http://schemas.microsoft.com/office/powerpoint/2010/main" val="127277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6B87F7-15EA-41A0-8569-DF8B55316548}"/>
              </a:ext>
            </a:extLst>
          </p:cNvPr>
          <p:cNvSpPr>
            <a:spLocks noGrp="1"/>
          </p:cNvSpPr>
          <p:nvPr>
            <p:ph type="title"/>
          </p:nvPr>
        </p:nvSpPr>
        <p:spPr/>
        <p:txBody>
          <a:bodyPr/>
          <a:lstStyle/>
          <a:p>
            <a:r>
              <a:rPr lang="ru-RU" dirty="0"/>
              <a:t>Жертвенная 3</a:t>
            </a:r>
            <a:r>
              <a:rPr lang="en-US" dirty="0"/>
              <a:t>D-</a:t>
            </a:r>
            <a:r>
              <a:rPr lang="ru-RU" dirty="0"/>
              <a:t>биопечать. - Продолжение</a:t>
            </a:r>
          </a:p>
        </p:txBody>
      </p:sp>
      <p:pic>
        <p:nvPicPr>
          <p:cNvPr id="4" name="Рисунок 3">
            <a:extLst>
              <a:ext uri="{FF2B5EF4-FFF2-40B4-BE49-F238E27FC236}">
                <a16:creationId xmlns:a16="http://schemas.microsoft.com/office/drawing/2014/main" id="{96672D05-5F99-47B3-BF85-180AB94883D9}"/>
              </a:ext>
            </a:extLst>
          </p:cNvPr>
          <p:cNvPicPr>
            <a:picLocks noChangeAspect="1"/>
          </p:cNvPicPr>
          <p:nvPr/>
        </p:nvPicPr>
        <p:blipFill>
          <a:blip r:embed="rId2"/>
          <a:stretch>
            <a:fillRect/>
          </a:stretch>
        </p:blipFill>
        <p:spPr>
          <a:xfrm rot="5400000">
            <a:off x="564402" y="1183733"/>
            <a:ext cx="5129981" cy="6020115"/>
          </a:xfrm>
          <a:prstGeom prst="rect">
            <a:avLst/>
          </a:prstGeom>
        </p:spPr>
      </p:pic>
      <p:sp>
        <p:nvSpPr>
          <p:cNvPr id="8" name="TextBox 7">
            <a:extLst>
              <a:ext uri="{FF2B5EF4-FFF2-40B4-BE49-F238E27FC236}">
                <a16:creationId xmlns:a16="http://schemas.microsoft.com/office/drawing/2014/main" id="{A1C11479-5E2C-4D3E-952D-CA0A4A774E8E}"/>
              </a:ext>
            </a:extLst>
          </p:cNvPr>
          <p:cNvSpPr txBox="1"/>
          <p:nvPr/>
        </p:nvSpPr>
        <p:spPr>
          <a:xfrm>
            <a:off x="6099809" y="1715370"/>
            <a:ext cx="6093912" cy="1200329"/>
          </a:xfrm>
          <a:prstGeom prst="rect">
            <a:avLst/>
          </a:prstGeom>
          <a:noFill/>
        </p:spPr>
        <p:txBody>
          <a:bodyPr wrap="square">
            <a:spAutoFit/>
          </a:bodyPr>
          <a:lstStyle/>
          <a:p>
            <a:r>
              <a:rPr lang="ru-RU" dirty="0"/>
              <a:t>Фотографии биопечати матрицы (зеленые), заключенные в гидрогели </a:t>
            </a:r>
            <a:r>
              <a:rPr lang="ru-RU" dirty="0" err="1"/>
              <a:t>GelMA</a:t>
            </a:r>
            <a:r>
              <a:rPr lang="ru-RU" dirty="0"/>
              <a:t>, и соответствующие </a:t>
            </a:r>
            <a:r>
              <a:rPr lang="ru-RU" dirty="0" err="1"/>
              <a:t>микроканалы</a:t>
            </a:r>
            <a:r>
              <a:rPr lang="ru-RU" dirty="0"/>
              <a:t>, </a:t>
            </a:r>
            <a:r>
              <a:rPr lang="ru-RU" dirty="0" err="1"/>
              <a:t>перфузированные</a:t>
            </a:r>
            <a:r>
              <a:rPr lang="ru-RU" dirty="0"/>
              <a:t> суспензией флуоресцентных </a:t>
            </a:r>
            <a:r>
              <a:rPr lang="ru-RU" dirty="0" err="1"/>
              <a:t>микрошариков</a:t>
            </a:r>
            <a:r>
              <a:rPr lang="ru-RU" dirty="0"/>
              <a:t> (розовые).</a:t>
            </a:r>
          </a:p>
        </p:txBody>
      </p:sp>
    </p:spTree>
    <p:extLst>
      <p:ext uri="{BB962C8B-B14F-4D97-AF65-F5344CB8AC3E}">
        <p14:creationId xmlns:p14="http://schemas.microsoft.com/office/powerpoint/2010/main" val="255170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E90981-E0C8-42EF-A5B0-A7FFA0BB32BA}"/>
              </a:ext>
            </a:extLst>
          </p:cNvPr>
          <p:cNvSpPr>
            <a:spLocks noGrp="1"/>
          </p:cNvSpPr>
          <p:nvPr>
            <p:ph type="title"/>
          </p:nvPr>
        </p:nvSpPr>
        <p:spPr/>
        <p:txBody>
          <a:bodyPr/>
          <a:lstStyle/>
          <a:p>
            <a:r>
              <a:rPr lang="ru-RU" dirty="0"/>
              <a:t>Жертвенная 3</a:t>
            </a:r>
            <a:r>
              <a:rPr lang="en-US" dirty="0"/>
              <a:t>D-</a:t>
            </a:r>
            <a:r>
              <a:rPr lang="ru-RU" dirty="0"/>
              <a:t>биопечать - Продолжение</a:t>
            </a:r>
          </a:p>
        </p:txBody>
      </p:sp>
      <p:pic>
        <p:nvPicPr>
          <p:cNvPr id="4" name="Рисунок 3">
            <a:extLst>
              <a:ext uri="{FF2B5EF4-FFF2-40B4-BE49-F238E27FC236}">
                <a16:creationId xmlns:a16="http://schemas.microsoft.com/office/drawing/2014/main" id="{F95DDD37-3CD3-44FA-99E8-647D024F0E6D}"/>
              </a:ext>
            </a:extLst>
          </p:cNvPr>
          <p:cNvPicPr>
            <a:picLocks noChangeAspect="1"/>
          </p:cNvPicPr>
          <p:nvPr/>
        </p:nvPicPr>
        <p:blipFill>
          <a:blip r:embed="rId2"/>
          <a:stretch>
            <a:fillRect/>
          </a:stretch>
        </p:blipFill>
        <p:spPr>
          <a:xfrm rot="5400000">
            <a:off x="107844" y="1452002"/>
            <a:ext cx="4610743" cy="4820323"/>
          </a:xfrm>
          <a:prstGeom prst="rect">
            <a:avLst/>
          </a:prstGeom>
        </p:spPr>
      </p:pic>
      <p:pic>
        <p:nvPicPr>
          <p:cNvPr id="6" name="Рисунок 5">
            <a:extLst>
              <a:ext uri="{FF2B5EF4-FFF2-40B4-BE49-F238E27FC236}">
                <a16:creationId xmlns:a16="http://schemas.microsoft.com/office/drawing/2014/main" id="{511DD524-FDBE-4029-8B17-8EF1B392BC12}"/>
              </a:ext>
            </a:extLst>
          </p:cNvPr>
          <p:cNvPicPr>
            <a:picLocks noChangeAspect="1"/>
          </p:cNvPicPr>
          <p:nvPr/>
        </p:nvPicPr>
        <p:blipFill>
          <a:blip r:embed="rId3"/>
          <a:stretch>
            <a:fillRect/>
          </a:stretch>
        </p:blipFill>
        <p:spPr>
          <a:xfrm rot="5400000">
            <a:off x="5347325" y="1032843"/>
            <a:ext cx="2838846" cy="3886742"/>
          </a:xfrm>
          <a:prstGeom prst="rect">
            <a:avLst/>
          </a:prstGeom>
        </p:spPr>
      </p:pic>
      <p:pic>
        <p:nvPicPr>
          <p:cNvPr id="8" name="Рисунок 7">
            <a:extLst>
              <a:ext uri="{FF2B5EF4-FFF2-40B4-BE49-F238E27FC236}">
                <a16:creationId xmlns:a16="http://schemas.microsoft.com/office/drawing/2014/main" id="{CBBDFBA6-F848-44FD-A496-8BD7837F3507}"/>
              </a:ext>
            </a:extLst>
          </p:cNvPr>
          <p:cNvPicPr>
            <a:picLocks noChangeAspect="1"/>
          </p:cNvPicPr>
          <p:nvPr/>
        </p:nvPicPr>
        <p:blipFill>
          <a:blip r:embed="rId4"/>
          <a:stretch>
            <a:fillRect/>
          </a:stretch>
        </p:blipFill>
        <p:spPr>
          <a:xfrm rot="5400000">
            <a:off x="9062593" y="1194607"/>
            <a:ext cx="2848373" cy="3553321"/>
          </a:xfrm>
          <a:prstGeom prst="rect">
            <a:avLst/>
          </a:prstGeom>
        </p:spPr>
      </p:pic>
      <p:pic>
        <p:nvPicPr>
          <p:cNvPr id="10" name="Рисунок 9">
            <a:extLst>
              <a:ext uri="{FF2B5EF4-FFF2-40B4-BE49-F238E27FC236}">
                <a16:creationId xmlns:a16="http://schemas.microsoft.com/office/drawing/2014/main" id="{F8D59C6F-CB26-45C2-9F9A-CF70F226D235}"/>
              </a:ext>
            </a:extLst>
          </p:cNvPr>
          <p:cNvPicPr>
            <a:picLocks noChangeAspect="1"/>
          </p:cNvPicPr>
          <p:nvPr/>
        </p:nvPicPr>
        <p:blipFill>
          <a:blip r:embed="rId5"/>
          <a:stretch>
            <a:fillRect/>
          </a:stretch>
        </p:blipFill>
        <p:spPr>
          <a:xfrm rot="5400000">
            <a:off x="5233866" y="4052690"/>
            <a:ext cx="1724266" cy="2505425"/>
          </a:xfrm>
          <a:prstGeom prst="rect">
            <a:avLst/>
          </a:prstGeom>
        </p:spPr>
      </p:pic>
      <p:pic>
        <p:nvPicPr>
          <p:cNvPr id="12" name="Рисунок 11">
            <a:extLst>
              <a:ext uri="{FF2B5EF4-FFF2-40B4-BE49-F238E27FC236}">
                <a16:creationId xmlns:a16="http://schemas.microsoft.com/office/drawing/2014/main" id="{7F396675-5659-4687-88F2-025668A6F77A}"/>
              </a:ext>
            </a:extLst>
          </p:cNvPr>
          <p:cNvPicPr>
            <a:picLocks noChangeAspect="1"/>
          </p:cNvPicPr>
          <p:nvPr/>
        </p:nvPicPr>
        <p:blipFill>
          <a:blip r:embed="rId6"/>
          <a:stretch>
            <a:fillRect/>
          </a:stretch>
        </p:blipFill>
        <p:spPr>
          <a:xfrm rot="5400000">
            <a:off x="7624418" y="4072496"/>
            <a:ext cx="1724266" cy="2476846"/>
          </a:xfrm>
          <a:prstGeom prst="rect">
            <a:avLst/>
          </a:prstGeom>
        </p:spPr>
      </p:pic>
      <p:pic>
        <p:nvPicPr>
          <p:cNvPr id="14" name="Рисунок 13">
            <a:extLst>
              <a:ext uri="{FF2B5EF4-FFF2-40B4-BE49-F238E27FC236}">
                <a16:creationId xmlns:a16="http://schemas.microsoft.com/office/drawing/2014/main" id="{06EC7C10-44A7-474C-A6DB-AD01714FDA6F}"/>
              </a:ext>
            </a:extLst>
          </p:cNvPr>
          <p:cNvPicPr>
            <a:picLocks noChangeAspect="1"/>
          </p:cNvPicPr>
          <p:nvPr/>
        </p:nvPicPr>
        <p:blipFill>
          <a:blip r:embed="rId7"/>
          <a:stretch>
            <a:fillRect/>
          </a:stretch>
        </p:blipFill>
        <p:spPr>
          <a:xfrm rot="5400000">
            <a:off x="10058401" y="4083194"/>
            <a:ext cx="1733792" cy="2457793"/>
          </a:xfrm>
          <a:prstGeom prst="rect">
            <a:avLst/>
          </a:prstGeom>
        </p:spPr>
      </p:pic>
      <p:sp>
        <p:nvSpPr>
          <p:cNvPr id="18" name="TextBox 17">
            <a:extLst>
              <a:ext uri="{FF2B5EF4-FFF2-40B4-BE49-F238E27FC236}">
                <a16:creationId xmlns:a16="http://schemas.microsoft.com/office/drawing/2014/main" id="{40B6FCDE-5FBB-440B-A027-60E1408D9E91}"/>
              </a:ext>
            </a:extLst>
          </p:cNvPr>
          <p:cNvSpPr txBox="1"/>
          <p:nvPr/>
        </p:nvSpPr>
        <p:spPr>
          <a:xfrm>
            <a:off x="191344" y="6167535"/>
            <a:ext cx="10729192" cy="369332"/>
          </a:xfrm>
          <a:prstGeom prst="rect">
            <a:avLst/>
          </a:prstGeom>
          <a:noFill/>
        </p:spPr>
        <p:txBody>
          <a:bodyPr wrap="square">
            <a:spAutoFit/>
          </a:bodyPr>
          <a:lstStyle/>
          <a:p>
            <a:r>
              <a:rPr lang="ru-RU" dirty="0"/>
              <a:t>Конфокальные изображения GFP / ядер / CD31 из </a:t>
            </a:r>
            <a:r>
              <a:rPr lang="ru-RU" dirty="0" err="1"/>
              <a:t>монослоя</a:t>
            </a:r>
            <a:r>
              <a:rPr lang="ru-RU" dirty="0"/>
              <a:t> HUVEC внутри канала 500 мкм</a:t>
            </a:r>
          </a:p>
        </p:txBody>
      </p:sp>
    </p:spTree>
    <p:extLst>
      <p:ext uri="{BB962C8B-B14F-4D97-AF65-F5344CB8AC3E}">
        <p14:creationId xmlns:p14="http://schemas.microsoft.com/office/powerpoint/2010/main" val="97313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9115FB-FC41-41C7-81F1-3B3A7245F3EB}"/>
              </a:ext>
            </a:extLst>
          </p:cNvPr>
          <p:cNvSpPr>
            <a:spLocks noGrp="1"/>
          </p:cNvSpPr>
          <p:nvPr>
            <p:ph type="title"/>
          </p:nvPr>
        </p:nvSpPr>
        <p:spPr>
          <a:xfrm>
            <a:off x="1066800" y="1828800"/>
            <a:ext cx="4597152" cy="3177380"/>
          </a:xfrm>
        </p:spPr>
        <p:txBody>
          <a:bodyPr/>
          <a:lstStyle/>
          <a:p>
            <a:r>
              <a:rPr lang="ru-RU" dirty="0"/>
              <a:t>ОРГАНЫ НА ЧИПЕ</a:t>
            </a:r>
          </a:p>
        </p:txBody>
      </p:sp>
      <p:pic>
        <p:nvPicPr>
          <p:cNvPr id="1026" name="Picture 2" descr="Биочип — Википедия">
            <a:extLst>
              <a:ext uri="{FF2B5EF4-FFF2-40B4-BE49-F238E27FC236}">
                <a16:creationId xmlns:a16="http://schemas.microsoft.com/office/drawing/2014/main" id="{27B9175F-1026-42C1-B4A9-358B39F504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6120" y="3507315"/>
            <a:ext cx="4525740" cy="2997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entists develop new tool for imprinting biochips - EPR">
            <a:extLst>
              <a:ext uri="{FF2B5EF4-FFF2-40B4-BE49-F238E27FC236}">
                <a16:creationId xmlns:a16="http://schemas.microsoft.com/office/drawing/2014/main" id="{33B9E062-ED51-4581-926B-AF6AEEFF3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4431" y="349389"/>
            <a:ext cx="4544767" cy="3024336"/>
          </a:xfrm>
          <a:prstGeom prst="rect">
            <a:avLst/>
          </a:prstGeom>
          <a:noFill/>
          <a:extLst>
            <a:ext uri="{909E8E84-426E-40DD-AFC4-6F175D3DCCD1}">
              <a14:hiddenFill xmlns:a14="http://schemas.microsoft.com/office/drawing/2010/main">
                <a:solidFill>
                  <a:srgbClr val="FFFFFF"/>
                </a:solidFill>
              </a14:hiddenFill>
            </a:ext>
          </a:extLst>
        </p:spPr>
      </p:pic>
      <p:sp>
        <p:nvSpPr>
          <p:cNvPr id="5" name="Текст 2">
            <a:extLst>
              <a:ext uri="{FF2B5EF4-FFF2-40B4-BE49-F238E27FC236}">
                <a16:creationId xmlns:a16="http://schemas.microsoft.com/office/drawing/2014/main" id="{A3DF407F-1F20-4FB1-A1B4-2649B208290D}"/>
              </a:ext>
            </a:extLst>
          </p:cNvPr>
          <p:cNvSpPr>
            <a:spLocks noGrp="1"/>
          </p:cNvSpPr>
          <p:nvPr>
            <p:ph type="body" idx="1"/>
          </p:nvPr>
        </p:nvSpPr>
        <p:spPr>
          <a:xfrm>
            <a:off x="1066800" y="5181600"/>
            <a:ext cx="7772400" cy="685800"/>
          </a:xfrm>
        </p:spPr>
        <p:txBody>
          <a:bodyPr/>
          <a:lstStyle/>
          <a:p>
            <a:r>
              <a:rPr lang="ru-RU" dirty="0"/>
              <a:t>БИОЧИПЫ</a:t>
            </a:r>
          </a:p>
        </p:txBody>
      </p:sp>
    </p:spTree>
    <p:extLst>
      <p:ext uri="{BB962C8B-B14F-4D97-AF65-F5344CB8AC3E}">
        <p14:creationId xmlns:p14="http://schemas.microsoft.com/office/powerpoint/2010/main" val="243669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7C006C-0419-40E0-83AE-69927140603D}"/>
              </a:ext>
            </a:extLst>
          </p:cNvPr>
          <p:cNvSpPr>
            <a:spLocks noGrp="1"/>
          </p:cNvSpPr>
          <p:nvPr>
            <p:ph type="title"/>
          </p:nvPr>
        </p:nvSpPr>
        <p:spPr/>
        <p:txBody>
          <a:bodyPr/>
          <a:lstStyle/>
          <a:p>
            <a:r>
              <a:rPr lang="ru-RU" dirty="0"/>
              <a:t>ГИДРОГЕЛЬНАЯ БИОПЕЧАТЬ</a:t>
            </a:r>
          </a:p>
        </p:txBody>
      </p:sp>
      <p:sp>
        <p:nvSpPr>
          <p:cNvPr id="6" name="TextBox 5">
            <a:extLst>
              <a:ext uri="{FF2B5EF4-FFF2-40B4-BE49-F238E27FC236}">
                <a16:creationId xmlns:a16="http://schemas.microsoft.com/office/drawing/2014/main" id="{827A2FD9-F5AF-4773-A72F-F087E5593E88}"/>
              </a:ext>
            </a:extLst>
          </p:cNvPr>
          <p:cNvSpPr txBox="1"/>
          <p:nvPr/>
        </p:nvSpPr>
        <p:spPr>
          <a:xfrm>
            <a:off x="5735960" y="1628800"/>
            <a:ext cx="6093912" cy="4524315"/>
          </a:xfrm>
          <a:prstGeom prst="rect">
            <a:avLst/>
          </a:prstGeom>
          <a:noFill/>
        </p:spPr>
        <p:txBody>
          <a:bodyPr wrap="square">
            <a:spAutoFit/>
          </a:bodyPr>
          <a:lstStyle/>
          <a:p>
            <a:r>
              <a:rPr lang="ru-RU" dirty="0"/>
              <a:t>Одно из основных ограничений традиционной биопечати на основе экструзии заключается в их неспособности наносить дискретные слои, которые механически не поддерживаются теми, что находятся под ними. Как следствие, был разработан новый класс методов 3D-биопечати, которые позволяют напрямую печатать </a:t>
            </a:r>
            <a:r>
              <a:rPr lang="ru-RU" dirty="0" err="1"/>
              <a:t>гидрогелевые</a:t>
            </a:r>
            <a:r>
              <a:rPr lang="ru-RU" dirty="0"/>
              <a:t> </a:t>
            </a:r>
            <a:r>
              <a:rPr lang="ru-RU" dirty="0" err="1"/>
              <a:t>биочернила</a:t>
            </a:r>
            <a:r>
              <a:rPr lang="ru-RU" dirty="0"/>
              <a:t> в самовосстанавливающиеся поддерживающие гидрогели, позволяя создавать дискретные узоры в объемном пространстве в относительно больших масштабах. </a:t>
            </a:r>
          </a:p>
          <a:p>
            <a:endParaRPr lang="ru-RU" dirty="0"/>
          </a:p>
          <a:p>
            <a:r>
              <a:rPr lang="ru-RU" dirty="0"/>
              <a:t>Схематическая иллюстрация экструзии </a:t>
            </a:r>
            <a:r>
              <a:rPr lang="ru-RU" dirty="0" err="1"/>
              <a:t>супрамолекулярных</a:t>
            </a:r>
            <a:r>
              <a:rPr lang="ru-RU" dirty="0"/>
              <a:t> чернил (красный) в </a:t>
            </a:r>
            <a:r>
              <a:rPr lang="ru-RU" dirty="0" err="1"/>
              <a:t>супрамолекулярный</a:t>
            </a:r>
            <a:r>
              <a:rPr lang="ru-RU" dirty="0"/>
              <a:t> поддерживающий гель (зеленый), в котором (1) ненарушенная сеть (2) получает печатные чернила.</a:t>
            </a:r>
          </a:p>
        </p:txBody>
      </p:sp>
      <p:pic>
        <p:nvPicPr>
          <p:cNvPr id="8" name="Рисунок 7">
            <a:extLst>
              <a:ext uri="{FF2B5EF4-FFF2-40B4-BE49-F238E27FC236}">
                <a16:creationId xmlns:a16="http://schemas.microsoft.com/office/drawing/2014/main" id="{88D543E2-D580-4CDC-81B7-B57ACC80F945}"/>
              </a:ext>
            </a:extLst>
          </p:cNvPr>
          <p:cNvPicPr>
            <a:picLocks noChangeAspect="1"/>
          </p:cNvPicPr>
          <p:nvPr/>
        </p:nvPicPr>
        <p:blipFill>
          <a:blip r:embed="rId2"/>
          <a:stretch>
            <a:fillRect/>
          </a:stretch>
        </p:blipFill>
        <p:spPr>
          <a:xfrm>
            <a:off x="408056" y="1844824"/>
            <a:ext cx="4807145" cy="4308291"/>
          </a:xfrm>
          <a:prstGeom prst="rect">
            <a:avLst/>
          </a:prstGeom>
        </p:spPr>
      </p:pic>
    </p:spTree>
    <p:extLst>
      <p:ext uri="{BB962C8B-B14F-4D97-AF65-F5344CB8AC3E}">
        <p14:creationId xmlns:p14="http://schemas.microsoft.com/office/powerpoint/2010/main" val="320016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7C006C-0419-40E0-83AE-69927140603D}"/>
              </a:ext>
            </a:extLst>
          </p:cNvPr>
          <p:cNvSpPr>
            <a:spLocks noGrp="1"/>
          </p:cNvSpPr>
          <p:nvPr>
            <p:ph type="title"/>
          </p:nvPr>
        </p:nvSpPr>
        <p:spPr/>
        <p:txBody>
          <a:bodyPr/>
          <a:lstStyle/>
          <a:p>
            <a:r>
              <a:rPr lang="ru-RU" dirty="0"/>
              <a:t>ГИДРОГЕЛЬНАЯ БИОПЕЧАТЬ</a:t>
            </a:r>
          </a:p>
        </p:txBody>
      </p:sp>
      <p:sp>
        <p:nvSpPr>
          <p:cNvPr id="6" name="TextBox 5">
            <a:extLst>
              <a:ext uri="{FF2B5EF4-FFF2-40B4-BE49-F238E27FC236}">
                <a16:creationId xmlns:a16="http://schemas.microsoft.com/office/drawing/2014/main" id="{827A2FD9-F5AF-4773-A72F-F087E5593E88}"/>
              </a:ext>
            </a:extLst>
          </p:cNvPr>
          <p:cNvSpPr txBox="1"/>
          <p:nvPr/>
        </p:nvSpPr>
        <p:spPr>
          <a:xfrm>
            <a:off x="7104112" y="1628800"/>
            <a:ext cx="4725760" cy="1477328"/>
          </a:xfrm>
          <a:prstGeom prst="rect">
            <a:avLst/>
          </a:prstGeom>
          <a:noFill/>
        </p:spPr>
        <p:txBody>
          <a:bodyPr wrap="square">
            <a:spAutoFit/>
          </a:bodyPr>
          <a:lstStyle/>
          <a:p>
            <a:r>
              <a:rPr lang="ru-RU" dirty="0"/>
              <a:t>Меченые родамином нити (красные), экструдированные в меченый </a:t>
            </a:r>
            <a:r>
              <a:rPr lang="ru-RU" dirty="0" err="1"/>
              <a:t>флуоресцеином</a:t>
            </a:r>
            <a:r>
              <a:rPr lang="ru-RU" dirty="0"/>
              <a:t> опорный гель (зеленый) из игл (1) 20G, (2) 27G и (3) 34G. Масштабные линейки, 100 мкм. </a:t>
            </a:r>
          </a:p>
        </p:txBody>
      </p:sp>
      <p:pic>
        <p:nvPicPr>
          <p:cNvPr id="4" name="Рисунок 3">
            <a:extLst>
              <a:ext uri="{FF2B5EF4-FFF2-40B4-BE49-F238E27FC236}">
                <a16:creationId xmlns:a16="http://schemas.microsoft.com/office/drawing/2014/main" id="{F0C6795E-7B86-40F4-B1EB-4B895165E2FC}"/>
              </a:ext>
            </a:extLst>
          </p:cNvPr>
          <p:cNvPicPr>
            <a:picLocks noChangeAspect="1"/>
          </p:cNvPicPr>
          <p:nvPr/>
        </p:nvPicPr>
        <p:blipFill>
          <a:blip r:embed="rId2"/>
          <a:stretch>
            <a:fillRect/>
          </a:stretch>
        </p:blipFill>
        <p:spPr>
          <a:xfrm>
            <a:off x="119336" y="1676550"/>
            <a:ext cx="6738867" cy="5082230"/>
          </a:xfrm>
          <a:prstGeom prst="rect">
            <a:avLst/>
          </a:prstGeom>
        </p:spPr>
      </p:pic>
    </p:spTree>
    <p:extLst>
      <p:ext uri="{BB962C8B-B14F-4D97-AF65-F5344CB8AC3E}">
        <p14:creationId xmlns:p14="http://schemas.microsoft.com/office/powerpoint/2010/main" val="87629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7C006C-0419-40E0-83AE-69927140603D}"/>
              </a:ext>
            </a:extLst>
          </p:cNvPr>
          <p:cNvSpPr>
            <a:spLocks noGrp="1"/>
          </p:cNvSpPr>
          <p:nvPr>
            <p:ph type="title"/>
          </p:nvPr>
        </p:nvSpPr>
        <p:spPr/>
        <p:txBody>
          <a:bodyPr/>
          <a:lstStyle/>
          <a:p>
            <a:r>
              <a:rPr lang="ru-RU" dirty="0"/>
              <a:t>ГИДРОГЕЛЬНАЯ БИОПЕЧАТЬ</a:t>
            </a:r>
          </a:p>
        </p:txBody>
      </p:sp>
      <p:sp>
        <p:nvSpPr>
          <p:cNvPr id="6" name="TextBox 5">
            <a:extLst>
              <a:ext uri="{FF2B5EF4-FFF2-40B4-BE49-F238E27FC236}">
                <a16:creationId xmlns:a16="http://schemas.microsoft.com/office/drawing/2014/main" id="{827A2FD9-F5AF-4773-A72F-F087E5593E88}"/>
              </a:ext>
            </a:extLst>
          </p:cNvPr>
          <p:cNvSpPr txBox="1"/>
          <p:nvPr/>
        </p:nvSpPr>
        <p:spPr>
          <a:xfrm>
            <a:off x="8544272" y="1628800"/>
            <a:ext cx="3285600" cy="2585323"/>
          </a:xfrm>
          <a:prstGeom prst="rect">
            <a:avLst/>
          </a:prstGeom>
          <a:noFill/>
        </p:spPr>
        <p:txBody>
          <a:bodyPr wrap="square">
            <a:spAutoFit/>
          </a:bodyPr>
          <a:lstStyle/>
          <a:p>
            <a:r>
              <a:rPr lang="ru-RU" dirty="0"/>
              <a:t>Конфокальные изображения нити меченых </a:t>
            </a:r>
            <a:r>
              <a:rPr lang="ru-RU" dirty="0" err="1"/>
              <a:t>флуоресцеином</a:t>
            </a:r>
            <a:r>
              <a:rPr lang="ru-RU" dirty="0"/>
              <a:t> чернил (зеленый) и непрерывной спирали вторых чернил, меченных родамином (красный), напечатанных на немеченом поддерживающем геле. Масштабные линейки, 200 мкм.</a:t>
            </a:r>
          </a:p>
        </p:txBody>
      </p:sp>
      <p:pic>
        <p:nvPicPr>
          <p:cNvPr id="5" name="Рисунок 4">
            <a:extLst>
              <a:ext uri="{FF2B5EF4-FFF2-40B4-BE49-F238E27FC236}">
                <a16:creationId xmlns:a16="http://schemas.microsoft.com/office/drawing/2014/main" id="{20C91337-3DF4-47D6-BBE2-F54DA7FD6E72}"/>
              </a:ext>
            </a:extLst>
          </p:cNvPr>
          <p:cNvPicPr>
            <a:picLocks noChangeAspect="1"/>
          </p:cNvPicPr>
          <p:nvPr/>
        </p:nvPicPr>
        <p:blipFill>
          <a:blip r:embed="rId2"/>
          <a:stretch>
            <a:fillRect/>
          </a:stretch>
        </p:blipFill>
        <p:spPr>
          <a:xfrm>
            <a:off x="119336" y="1594386"/>
            <a:ext cx="8232649" cy="5164393"/>
          </a:xfrm>
          <a:prstGeom prst="rect">
            <a:avLst/>
          </a:prstGeom>
        </p:spPr>
      </p:pic>
    </p:spTree>
    <p:extLst>
      <p:ext uri="{BB962C8B-B14F-4D97-AF65-F5344CB8AC3E}">
        <p14:creationId xmlns:p14="http://schemas.microsoft.com/office/powerpoint/2010/main" val="37992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7C006C-0419-40E0-83AE-69927140603D}"/>
              </a:ext>
            </a:extLst>
          </p:cNvPr>
          <p:cNvSpPr>
            <a:spLocks noGrp="1"/>
          </p:cNvSpPr>
          <p:nvPr>
            <p:ph type="title"/>
          </p:nvPr>
        </p:nvSpPr>
        <p:spPr/>
        <p:txBody>
          <a:bodyPr/>
          <a:lstStyle/>
          <a:p>
            <a:r>
              <a:rPr lang="ru-RU" dirty="0"/>
              <a:t>ГИДРОГЕЛЬНАЯ БИОПЕЧАТЬ</a:t>
            </a:r>
          </a:p>
        </p:txBody>
      </p:sp>
      <p:sp>
        <p:nvSpPr>
          <p:cNvPr id="6" name="TextBox 5">
            <a:extLst>
              <a:ext uri="{FF2B5EF4-FFF2-40B4-BE49-F238E27FC236}">
                <a16:creationId xmlns:a16="http://schemas.microsoft.com/office/drawing/2014/main" id="{827A2FD9-F5AF-4773-A72F-F087E5593E88}"/>
              </a:ext>
            </a:extLst>
          </p:cNvPr>
          <p:cNvSpPr txBox="1"/>
          <p:nvPr/>
        </p:nvSpPr>
        <p:spPr>
          <a:xfrm>
            <a:off x="6156935" y="1628800"/>
            <a:ext cx="5672937" cy="4801314"/>
          </a:xfrm>
          <a:prstGeom prst="rect">
            <a:avLst/>
          </a:prstGeom>
          <a:noFill/>
        </p:spPr>
        <p:txBody>
          <a:bodyPr wrap="square">
            <a:spAutoFit/>
          </a:bodyPr>
          <a:lstStyle/>
          <a:p>
            <a:r>
              <a:rPr lang="ru-RU" dirty="0"/>
              <a:t>Биопечать </a:t>
            </a:r>
            <a:r>
              <a:rPr lang="ru-RU" dirty="0" err="1"/>
              <a:t>микроканалов</a:t>
            </a:r>
            <a:r>
              <a:rPr lang="ru-RU" dirty="0"/>
              <a:t> путем нанесения чернил на поддерживающий гель, модифицированный для вторичного сшивания. УФ-облучение ковалентно сшивает поддерживающий гель, а поток под давлением приводит к удалению чернил, оставляя сеть </a:t>
            </a:r>
            <a:r>
              <a:rPr lang="ru-RU" dirty="0" err="1"/>
              <a:t>микроканалов</a:t>
            </a:r>
            <a:r>
              <a:rPr lang="ru-RU" dirty="0"/>
              <a:t>. </a:t>
            </a:r>
          </a:p>
          <a:p>
            <a:endParaRPr lang="ru-RU" dirty="0"/>
          </a:p>
          <a:p>
            <a:endParaRPr lang="ru-RU" dirty="0"/>
          </a:p>
          <a:p>
            <a:endParaRPr lang="ru-RU" dirty="0"/>
          </a:p>
          <a:p>
            <a:endParaRPr lang="ru-RU" dirty="0"/>
          </a:p>
          <a:p>
            <a:endParaRPr lang="ru-RU" dirty="0"/>
          </a:p>
          <a:p>
            <a:endParaRPr lang="ru-RU" dirty="0"/>
          </a:p>
          <a:p>
            <a:endParaRPr lang="ru-RU" dirty="0"/>
          </a:p>
          <a:p>
            <a:endParaRPr lang="ru-RU" dirty="0"/>
          </a:p>
          <a:p>
            <a:r>
              <a:rPr lang="ru-RU" dirty="0"/>
              <a:t>Изображения перфузии канала раствором красного красителя на 0-й и 2-й секундах. Масштабные линейки, 500 мкм.</a:t>
            </a:r>
          </a:p>
        </p:txBody>
      </p:sp>
      <p:pic>
        <p:nvPicPr>
          <p:cNvPr id="4" name="Рисунок 3">
            <a:extLst>
              <a:ext uri="{FF2B5EF4-FFF2-40B4-BE49-F238E27FC236}">
                <a16:creationId xmlns:a16="http://schemas.microsoft.com/office/drawing/2014/main" id="{3AB42666-98F9-40D2-BC8B-52A78433A035}"/>
              </a:ext>
            </a:extLst>
          </p:cNvPr>
          <p:cNvPicPr>
            <a:picLocks noChangeAspect="1"/>
          </p:cNvPicPr>
          <p:nvPr/>
        </p:nvPicPr>
        <p:blipFill>
          <a:blip r:embed="rId2"/>
          <a:stretch>
            <a:fillRect/>
          </a:stretch>
        </p:blipFill>
        <p:spPr>
          <a:xfrm>
            <a:off x="50769" y="1634287"/>
            <a:ext cx="5672937" cy="5159672"/>
          </a:xfrm>
          <a:prstGeom prst="rect">
            <a:avLst/>
          </a:prstGeom>
        </p:spPr>
      </p:pic>
    </p:spTree>
    <p:extLst>
      <p:ext uri="{BB962C8B-B14F-4D97-AF65-F5344CB8AC3E}">
        <p14:creationId xmlns:p14="http://schemas.microsoft.com/office/powerpoint/2010/main" val="34226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7C006C-0419-40E0-83AE-69927140603D}"/>
              </a:ext>
            </a:extLst>
          </p:cNvPr>
          <p:cNvSpPr>
            <a:spLocks noGrp="1"/>
          </p:cNvSpPr>
          <p:nvPr>
            <p:ph type="title"/>
          </p:nvPr>
        </p:nvSpPr>
        <p:spPr/>
        <p:txBody>
          <a:bodyPr/>
          <a:lstStyle/>
          <a:p>
            <a:r>
              <a:rPr lang="ru-RU" dirty="0"/>
              <a:t>ГИДРОГЕЛЬНАЯ БИОПЕЧАТЬ</a:t>
            </a:r>
          </a:p>
        </p:txBody>
      </p:sp>
      <p:sp>
        <p:nvSpPr>
          <p:cNvPr id="6" name="TextBox 5">
            <a:extLst>
              <a:ext uri="{FF2B5EF4-FFF2-40B4-BE49-F238E27FC236}">
                <a16:creationId xmlns:a16="http://schemas.microsoft.com/office/drawing/2014/main" id="{827A2FD9-F5AF-4773-A72F-F087E5593E88}"/>
              </a:ext>
            </a:extLst>
          </p:cNvPr>
          <p:cNvSpPr txBox="1"/>
          <p:nvPr/>
        </p:nvSpPr>
        <p:spPr>
          <a:xfrm>
            <a:off x="4511824" y="3140968"/>
            <a:ext cx="7174032" cy="1200329"/>
          </a:xfrm>
          <a:prstGeom prst="rect">
            <a:avLst/>
          </a:prstGeom>
          <a:noFill/>
        </p:spPr>
        <p:txBody>
          <a:bodyPr wrap="square">
            <a:spAutoFit/>
          </a:bodyPr>
          <a:lstStyle/>
          <a:p>
            <a:r>
              <a:rPr lang="ru-RU" dirty="0"/>
              <a:t>Биопечать самонесущих структур путем написания чернил, которые могут быть ковалентно сшиты в опорный гель, с последующим УФ-сшиванием и растворением подложки с избытком β-CD. Масштабная линейка, 500 мкм.</a:t>
            </a:r>
          </a:p>
        </p:txBody>
      </p:sp>
      <p:pic>
        <p:nvPicPr>
          <p:cNvPr id="5" name="Рисунок 4">
            <a:extLst>
              <a:ext uri="{FF2B5EF4-FFF2-40B4-BE49-F238E27FC236}">
                <a16:creationId xmlns:a16="http://schemas.microsoft.com/office/drawing/2014/main" id="{4C9C0E86-FB54-4BE8-B7D7-465FE88A99DA}"/>
              </a:ext>
            </a:extLst>
          </p:cNvPr>
          <p:cNvPicPr>
            <a:picLocks noChangeAspect="1"/>
          </p:cNvPicPr>
          <p:nvPr/>
        </p:nvPicPr>
        <p:blipFill>
          <a:blip r:embed="rId2"/>
          <a:stretch>
            <a:fillRect/>
          </a:stretch>
        </p:blipFill>
        <p:spPr>
          <a:xfrm>
            <a:off x="191344" y="1628800"/>
            <a:ext cx="4176464" cy="5149243"/>
          </a:xfrm>
          <a:prstGeom prst="rect">
            <a:avLst/>
          </a:prstGeom>
        </p:spPr>
      </p:pic>
    </p:spTree>
    <p:extLst>
      <p:ext uri="{BB962C8B-B14F-4D97-AF65-F5344CB8AC3E}">
        <p14:creationId xmlns:p14="http://schemas.microsoft.com/office/powerpoint/2010/main" val="267349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05A494-ABC6-4653-9EC7-66D761ACAE27}"/>
              </a:ext>
            </a:extLst>
          </p:cNvPr>
          <p:cNvSpPr>
            <a:spLocks noGrp="1"/>
          </p:cNvSpPr>
          <p:nvPr>
            <p:ph type="title"/>
          </p:nvPr>
        </p:nvSpPr>
        <p:spPr/>
        <p:txBody>
          <a:bodyPr/>
          <a:lstStyle/>
          <a:p>
            <a:r>
              <a:rPr lang="ru-RU" dirty="0"/>
              <a:t>МУЛЬТИМАТЕРИАЛЬНАЯ БИОПЕЧАТЬ</a:t>
            </a:r>
          </a:p>
        </p:txBody>
      </p:sp>
      <p:pic>
        <p:nvPicPr>
          <p:cNvPr id="4" name="Рисунок 3">
            <a:extLst>
              <a:ext uri="{FF2B5EF4-FFF2-40B4-BE49-F238E27FC236}">
                <a16:creationId xmlns:a16="http://schemas.microsoft.com/office/drawing/2014/main" id="{9B4AD791-E68C-448C-880B-36632F210446}"/>
              </a:ext>
            </a:extLst>
          </p:cNvPr>
          <p:cNvPicPr>
            <a:picLocks noChangeAspect="1"/>
          </p:cNvPicPr>
          <p:nvPr/>
        </p:nvPicPr>
        <p:blipFill>
          <a:blip r:embed="rId2"/>
          <a:stretch>
            <a:fillRect/>
          </a:stretch>
        </p:blipFill>
        <p:spPr>
          <a:xfrm>
            <a:off x="191343" y="1700808"/>
            <a:ext cx="5337861" cy="5057972"/>
          </a:xfrm>
          <a:prstGeom prst="rect">
            <a:avLst/>
          </a:prstGeom>
        </p:spPr>
      </p:pic>
      <p:sp>
        <p:nvSpPr>
          <p:cNvPr id="8" name="TextBox 7">
            <a:extLst>
              <a:ext uri="{FF2B5EF4-FFF2-40B4-BE49-F238E27FC236}">
                <a16:creationId xmlns:a16="http://schemas.microsoft.com/office/drawing/2014/main" id="{0938DCEF-8E9E-4C01-B04C-97A70DFB3112}"/>
              </a:ext>
            </a:extLst>
          </p:cNvPr>
          <p:cNvSpPr txBox="1"/>
          <p:nvPr/>
        </p:nvSpPr>
        <p:spPr>
          <a:xfrm>
            <a:off x="5663951" y="1700808"/>
            <a:ext cx="6336705" cy="2088232"/>
          </a:xfrm>
          <a:prstGeom prst="rect">
            <a:avLst/>
          </a:prstGeom>
          <a:noFill/>
        </p:spPr>
        <p:txBody>
          <a:bodyPr wrap="square">
            <a:spAutoFit/>
          </a:bodyPr>
          <a:lstStyle/>
          <a:p>
            <a:r>
              <a:rPr lang="ru-RU" dirty="0"/>
              <a:t>Биологические ткани содержат смесь различных компонентов, образующих четко определенные структуры. Таким образом, возможность наносить более одного </a:t>
            </a:r>
            <a:r>
              <a:rPr lang="ru-RU" dirty="0" err="1"/>
              <a:t>биочернила</a:t>
            </a:r>
            <a:r>
              <a:rPr lang="ru-RU" dirty="0"/>
              <a:t> стала важным аспектом биопечати. </a:t>
            </a:r>
            <a:r>
              <a:rPr lang="ru-RU" dirty="0" err="1"/>
              <a:t>Микрофлюидика</a:t>
            </a:r>
            <a:r>
              <a:rPr lang="ru-RU" dirty="0"/>
              <a:t> все чаще используется в области 3D-биопечати из-за ее универсальности при переключении между жидкостными </a:t>
            </a:r>
            <a:r>
              <a:rPr lang="ru-RU" dirty="0" err="1"/>
              <a:t>биочернилами</a:t>
            </a:r>
            <a:r>
              <a:rPr lang="ru-RU" dirty="0"/>
              <a:t>. </a:t>
            </a:r>
          </a:p>
        </p:txBody>
      </p:sp>
      <p:sp>
        <p:nvSpPr>
          <p:cNvPr id="12" name="TextBox 11">
            <a:extLst>
              <a:ext uri="{FF2B5EF4-FFF2-40B4-BE49-F238E27FC236}">
                <a16:creationId xmlns:a16="http://schemas.microsoft.com/office/drawing/2014/main" id="{F806BA14-734B-443B-B034-420A81A3B073}"/>
              </a:ext>
            </a:extLst>
          </p:cNvPr>
          <p:cNvSpPr txBox="1"/>
          <p:nvPr/>
        </p:nvSpPr>
        <p:spPr>
          <a:xfrm>
            <a:off x="5784303" y="5445224"/>
            <a:ext cx="6096000" cy="646331"/>
          </a:xfrm>
          <a:prstGeom prst="rect">
            <a:avLst/>
          </a:prstGeom>
          <a:noFill/>
        </p:spPr>
        <p:txBody>
          <a:bodyPr wrap="square">
            <a:spAutoFit/>
          </a:bodyPr>
          <a:lstStyle/>
          <a:p>
            <a:r>
              <a:rPr lang="ru-RU" dirty="0"/>
              <a:t>Схематическое изображение двухкомпонентной </a:t>
            </a:r>
            <a:r>
              <a:rPr lang="ru-RU" dirty="0" err="1"/>
              <a:t>микрофлюидной</a:t>
            </a:r>
            <a:r>
              <a:rPr lang="ru-RU" dirty="0"/>
              <a:t> печатающей головки. </a:t>
            </a:r>
          </a:p>
        </p:txBody>
      </p:sp>
    </p:spTree>
    <p:extLst>
      <p:ext uri="{BB962C8B-B14F-4D97-AF65-F5344CB8AC3E}">
        <p14:creationId xmlns:p14="http://schemas.microsoft.com/office/powerpoint/2010/main" val="15633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05A494-ABC6-4653-9EC7-66D761ACAE27}"/>
              </a:ext>
            </a:extLst>
          </p:cNvPr>
          <p:cNvSpPr>
            <a:spLocks noGrp="1"/>
          </p:cNvSpPr>
          <p:nvPr>
            <p:ph type="title"/>
          </p:nvPr>
        </p:nvSpPr>
        <p:spPr/>
        <p:txBody>
          <a:bodyPr/>
          <a:lstStyle/>
          <a:p>
            <a:r>
              <a:rPr lang="ru-RU" dirty="0"/>
              <a:t>МУЛЬТИМАТЕРИАЛЬНАЯ БИОПЕЧАТЬ</a:t>
            </a:r>
          </a:p>
        </p:txBody>
      </p:sp>
      <p:sp>
        <p:nvSpPr>
          <p:cNvPr id="8" name="TextBox 7">
            <a:extLst>
              <a:ext uri="{FF2B5EF4-FFF2-40B4-BE49-F238E27FC236}">
                <a16:creationId xmlns:a16="http://schemas.microsoft.com/office/drawing/2014/main" id="{0938DCEF-8E9E-4C01-B04C-97A70DFB3112}"/>
              </a:ext>
            </a:extLst>
          </p:cNvPr>
          <p:cNvSpPr txBox="1"/>
          <p:nvPr/>
        </p:nvSpPr>
        <p:spPr>
          <a:xfrm>
            <a:off x="5375920" y="2111053"/>
            <a:ext cx="6336705" cy="923330"/>
          </a:xfrm>
          <a:prstGeom prst="rect">
            <a:avLst/>
          </a:prstGeom>
          <a:noFill/>
        </p:spPr>
        <p:txBody>
          <a:bodyPr wrap="square">
            <a:spAutoFit/>
          </a:bodyPr>
          <a:lstStyle/>
          <a:p>
            <a:r>
              <a:rPr lang="ru-RU" dirty="0"/>
              <a:t>Два независимо приводимых в действие шприцевых насоса контролировали поток каждого материала через сопло.</a:t>
            </a:r>
          </a:p>
        </p:txBody>
      </p:sp>
      <p:pic>
        <p:nvPicPr>
          <p:cNvPr id="7" name="Рисунок 6">
            <a:extLst>
              <a:ext uri="{FF2B5EF4-FFF2-40B4-BE49-F238E27FC236}">
                <a16:creationId xmlns:a16="http://schemas.microsoft.com/office/drawing/2014/main" id="{B899DB99-E9CD-45EC-9A59-E6B8F582481F}"/>
              </a:ext>
            </a:extLst>
          </p:cNvPr>
          <p:cNvPicPr>
            <a:picLocks noChangeAspect="1"/>
          </p:cNvPicPr>
          <p:nvPr/>
        </p:nvPicPr>
        <p:blipFill>
          <a:blip r:embed="rId2"/>
          <a:stretch>
            <a:fillRect/>
          </a:stretch>
        </p:blipFill>
        <p:spPr>
          <a:xfrm>
            <a:off x="191344" y="1700808"/>
            <a:ext cx="3260959" cy="5057972"/>
          </a:xfrm>
          <a:prstGeom prst="rect">
            <a:avLst/>
          </a:prstGeom>
        </p:spPr>
      </p:pic>
    </p:spTree>
    <p:extLst>
      <p:ext uri="{BB962C8B-B14F-4D97-AF65-F5344CB8AC3E}">
        <p14:creationId xmlns:p14="http://schemas.microsoft.com/office/powerpoint/2010/main" val="195720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F2104E-45D1-4B4C-BC3C-384EFD6B384E}"/>
              </a:ext>
            </a:extLst>
          </p:cNvPr>
          <p:cNvSpPr>
            <a:spLocks noGrp="1"/>
          </p:cNvSpPr>
          <p:nvPr>
            <p:ph type="title"/>
          </p:nvPr>
        </p:nvSpPr>
        <p:spPr/>
        <p:txBody>
          <a:bodyPr/>
          <a:lstStyle/>
          <a:p>
            <a:r>
              <a:rPr lang="ru-RU" dirty="0"/>
              <a:t>МУЛЬТИМАТЕРИАЛЬНАЯ БИОПЕЧАТЬ</a:t>
            </a:r>
          </a:p>
        </p:txBody>
      </p:sp>
      <p:pic>
        <p:nvPicPr>
          <p:cNvPr id="4" name="Рисунок 3">
            <a:extLst>
              <a:ext uri="{FF2B5EF4-FFF2-40B4-BE49-F238E27FC236}">
                <a16:creationId xmlns:a16="http://schemas.microsoft.com/office/drawing/2014/main" id="{2C806F62-8030-422B-B04A-70E4130D9089}"/>
              </a:ext>
            </a:extLst>
          </p:cNvPr>
          <p:cNvPicPr>
            <a:picLocks noChangeAspect="1"/>
          </p:cNvPicPr>
          <p:nvPr/>
        </p:nvPicPr>
        <p:blipFill>
          <a:blip r:embed="rId2"/>
          <a:stretch>
            <a:fillRect/>
          </a:stretch>
        </p:blipFill>
        <p:spPr>
          <a:xfrm>
            <a:off x="191344" y="1700808"/>
            <a:ext cx="5184576" cy="5071867"/>
          </a:xfrm>
          <a:prstGeom prst="rect">
            <a:avLst/>
          </a:prstGeom>
        </p:spPr>
      </p:pic>
      <p:sp>
        <p:nvSpPr>
          <p:cNvPr id="8" name="TextBox 7">
            <a:extLst>
              <a:ext uri="{FF2B5EF4-FFF2-40B4-BE49-F238E27FC236}">
                <a16:creationId xmlns:a16="http://schemas.microsoft.com/office/drawing/2014/main" id="{AF1D2BCA-97D2-4711-A10C-7E32816678FC}"/>
              </a:ext>
            </a:extLst>
          </p:cNvPr>
          <p:cNvSpPr txBox="1"/>
          <p:nvPr/>
        </p:nvSpPr>
        <p:spPr>
          <a:xfrm>
            <a:off x="5663952" y="2636912"/>
            <a:ext cx="6096000" cy="646331"/>
          </a:xfrm>
          <a:prstGeom prst="rect">
            <a:avLst/>
          </a:prstGeom>
          <a:noFill/>
        </p:spPr>
        <p:txBody>
          <a:bodyPr wrap="square">
            <a:spAutoFit/>
          </a:bodyPr>
          <a:lstStyle/>
          <a:p>
            <a:r>
              <a:rPr lang="ru-RU" dirty="0"/>
              <a:t> Печатные многомерные конструкции из двух материалов. </a:t>
            </a:r>
          </a:p>
        </p:txBody>
      </p:sp>
    </p:spTree>
    <p:extLst>
      <p:ext uri="{BB962C8B-B14F-4D97-AF65-F5344CB8AC3E}">
        <p14:creationId xmlns:p14="http://schemas.microsoft.com/office/powerpoint/2010/main" val="276830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F2104E-45D1-4B4C-BC3C-384EFD6B384E}"/>
              </a:ext>
            </a:extLst>
          </p:cNvPr>
          <p:cNvSpPr>
            <a:spLocks noGrp="1"/>
          </p:cNvSpPr>
          <p:nvPr>
            <p:ph type="title"/>
          </p:nvPr>
        </p:nvSpPr>
        <p:spPr/>
        <p:txBody>
          <a:bodyPr/>
          <a:lstStyle/>
          <a:p>
            <a:r>
              <a:rPr lang="ru-RU" dirty="0"/>
              <a:t>МУЛЬТИМАТЕРИАЛЬНАЯ БИОПЕЧАТЬ</a:t>
            </a:r>
          </a:p>
        </p:txBody>
      </p:sp>
      <p:pic>
        <p:nvPicPr>
          <p:cNvPr id="5" name="Рисунок 4">
            <a:extLst>
              <a:ext uri="{FF2B5EF4-FFF2-40B4-BE49-F238E27FC236}">
                <a16:creationId xmlns:a16="http://schemas.microsoft.com/office/drawing/2014/main" id="{CF0F92D9-973E-41BD-90DF-66BBB6A90508}"/>
              </a:ext>
            </a:extLst>
          </p:cNvPr>
          <p:cNvPicPr>
            <a:picLocks noChangeAspect="1"/>
          </p:cNvPicPr>
          <p:nvPr/>
        </p:nvPicPr>
        <p:blipFill>
          <a:blip r:embed="rId2"/>
          <a:stretch>
            <a:fillRect/>
          </a:stretch>
        </p:blipFill>
        <p:spPr>
          <a:xfrm>
            <a:off x="263352" y="1700808"/>
            <a:ext cx="3334215" cy="4648849"/>
          </a:xfrm>
          <a:prstGeom prst="rect">
            <a:avLst/>
          </a:prstGeom>
        </p:spPr>
      </p:pic>
      <p:sp>
        <p:nvSpPr>
          <p:cNvPr id="9" name="TextBox 8">
            <a:extLst>
              <a:ext uri="{FF2B5EF4-FFF2-40B4-BE49-F238E27FC236}">
                <a16:creationId xmlns:a16="http://schemas.microsoft.com/office/drawing/2014/main" id="{32922EC8-A68B-4BEF-940E-437779F0BE1B}"/>
              </a:ext>
            </a:extLst>
          </p:cNvPr>
          <p:cNvSpPr txBox="1"/>
          <p:nvPr/>
        </p:nvSpPr>
        <p:spPr>
          <a:xfrm>
            <a:off x="4151784" y="1988840"/>
            <a:ext cx="6096000" cy="923330"/>
          </a:xfrm>
          <a:prstGeom prst="rect">
            <a:avLst/>
          </a:prstGeom>
          <a:noFill/>
        </p:spPr>
        <p:txBody>
          <a:bodyPr wrap="square">
            <a:spAutoFit/>
          </a:bodyPr>
          <a:lstStyle/>
          <a:p>
            <a:r>
              <a:rPr lang="ru-RU" dirty="0"/>
              <a:t>Схема </a:t>
            </a:r>
            <a:r>
              <a:rPr lang="ru-RU" dirty="0" err="1"/>
              <a:t>микрожидкостной</a:t>
            </a:r>
            <a:r>
              <a:rPr lang="ru-RU" dirty="0"/>
              <a:t> системы, используемой для подачи двух отдельных </a:t>
            </a:r>
            <a:r>
              <a:rPr lang="ru-RU" dirty="0" err="1"/>
              <a:t>биочернил</a:t>
            </a:r>
            <a:r>
              <a:rPr lang="ru-RU" dirty="0"/>
              <a:t>, выходящих из устройства через один экструдер.</a:t>
            </a:r>
          </a:p>
        </p:txBody>
      </p:sp>
    </p:spTree>
    <p:extLst>
      <p:ext uri="{BB962C8B-B14F-4D97-AF65-F5344CB8AC3E}">
        <p14:creationId xmlns:p14="http://schemas.microsoft.com/office/powerpoint/2010/main" val="365099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F2104E-45D1-4B4C-BC3C-384EFD6B384E}"/>
              </a:ext>
            </a:extLst>
          </p:cNvPr>
          <p:cNvSpPr>
            <a:spLocks noGrp="1"/>
          </p:cNvSpPr>
          <p:nvPr>
            <p:ph type="title"/>
          </p:nvPr>
        </p:nvSpPr>
        <p:spPr/>
        <p:txBody>
          <a:bodyPr/>
          <a:lstStyle/>
          <a:p>
            <a:r>
              <a:rPr lang="ru-RU" dirty="0"/>
              <a:t>МУЛЬТИМАТЕРИАЛЬНАЯ БИОПЕЧАТЬ</a:t>
            </a:r>
          </a:p>
        </p:txBody>
      </p:sp>
      <p:pic>
        <p:nvPicPr>
          <p:cNvPr id="4" name="Рисунок 3">
            <a:extLst>
              <a:ext uri="{FF2B5EF4-FFF2-40B4-BE49-F238E27FC236}">
                <a16:creationId xmlns:a16="http://schemas.microsoft.com/office/drawing/2014/main" id="{944D1B0C-90C7-4091-B542-269F9ED622CD}"/>
              </a:ext>
            </a:extLst>
          </p:cNvPr>
          <p:cNvPicPr>
            <a:picLocks noChangeAspect="1"/>
          </p:cNvPicPr>
          <p:nvPr/>
        </p:nvPicPr>
        <p:blipFill>
          <a:blip r:embed="rId2"/>
          <a:stretch>
            <a:fillRect/>
          </a:stretch>
        </p:blipFill>
        <p:spPr>
          <a:xfrm>
            <a:off x="191344" y="1844824"/>
            <a:ext cx="12006388" cy="3168352"/>
          </a:xfrm>
          <a:prstGeom prst="rect">
            <a:avLst/>
          </a:prstGeom>
        </p:spPr>
      </p:pic>
      <p:sp>
        <p:nvSpPr>
          <p:cNvPr id="6" name="TextBox 5">
            <a:extLst>
              <a:ext uri="{FF2B5EF4-FFF2-40B4-BE49-F238E27FC236}">
                <a16:creationId xmlns:a16="http://schemas.microsoft.com/office/drawing/2014/main" id="{3AF22177-75B0-4300-9A35-99168D10ED66}"/>
              </a:ext>
            </a:extLst>
          </p:cNvPr>
          <p:cNvSpPr txBox="1"/>
          <p:nvPr/>
        </p:nvSpPr>
        <p:spPr>
          <a:xfrm>
            <a:off x="119335" y="5044534"/>
            <a:ext cx="11832475" cy="646331"/>
          </a:xfrm>
          <a:prstGeom prst="rect">
            <a:avLst/>
          </a:prstGeom>
          <a:noFill/>
        </p:spPr>
        <p:txBody>
          <a:bodyPr wrap="square">
            <a:spAutoFit/>
          </a:bodyPr>
          <a:lstStyle/>
          <a:p>
            <a:r>
              <a:rPr lang="ru-RU" dirty="0"/>
              <a:t>Схематическая диаграмма и изображения флуоресцентной микроскопии поперечного сечения трехмерных конструкций с альтернативным осаждением.</a:t>
            </a:r>
          </a:p>
        </p:txBody>
      </p:sp>
    </p:spTree>
    <p:extLst>
      <p:ext uri="{BB962C8B-B14F-4D97-AF65-F5344CB8AC3E}">
        <p14:creationId xmlns:p14="http://schemas.microsoft.com/office/powerpoint/2010/main" val="9746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473A34-F88E-4A19-8FBB-CF148AC6C279}"/>
              </a:ext>
            </a:extLst>
          </p:cNvPr>
          <p:cNvSpPr>
            <a:spLocks noGrp="1"/>
          </p:cNvSpPr>
          <p:nvPr>
            <p:ph type="title"/>
          </p:nvPr>
        </p:nvSpPr>
        <p:spPr/>
        <p:txBody>
          <a:bodyPr/>
          <a:lstStyle/>
          <a:p>
            <a:r>
              <a:rPr lang="ru-RU" b="0" i="0" dirty="0" err="1">
                <a:effectLst/>
                <a:latin typeface="Roboto" panose="02000000000000000000" pitchFamily="2" charset="0"/>
              </a:rPr>
              <a:t>Джеральдина</a:t>
            </a:r>
            <a:r>
              <a:rPr lang="ru-RU" b="0" i="0" dirty="0">
                <a:effectLst/>
                <a:latin typeface="Roboto" panose="02000000000000000000" pitchFamily="2" charset="0"/>
              </a:rPr>
              <a:t> Гамильтон: Части тела на чипе</a:t>
            </a:r>
            <a:endParaRPr lang="ru-RU" dirty="0"/>
          </a:p>
        </p:txBody>
      </p:sp>
      <p:pic>
        <p:nvPicPr>
          <p:cNvPr id="3" name="Мультимедиа в Интернете 2" title="Geraldine Hamilton: Body parts on a chip">
            <a:hlinkClick r:id="" action="ppaction://media"/>
            <a:extLst>
              <a:ext uri="{FF2B5EF4-FFF2-40B4-BE49-F238E27FC236}">
                <a16:creationId xmlns:a16="http://schemas.microsoft.com/office/drawing/2014/main" id="{57C97512-D102-43D6-ABE0-8DA6A0022FB7}"/>
              </a:ext>
            </a:extLst>
          </p:cNvPr>
          <p:cNvPicPr>
            <a:picLocks noRot="1" noChangeAspect="1"/>
          </p:cNvPicPr>
          <p:nvPr>
            <a:videoFile r:link="rId1"/>
          </p:nvPr>
        </p:nvPicPr>
        <p:blipFill>
          <a:blip r:embed="rId3"/>
          <a:stretch>
            <a:fillRect/>
          </a:stretch>
        </p:blipFill>
        <p:spPr>
          <a:xfrm>
            <a:off x="1271464" y="1599062"/>
            <a:ext cx="9133777" cy="5160583"/>
          </a:xfrm>
          <a:prstGeom prst="rect">
            <a:avLst/>
          </a:prstGeom>
        </p:spPr>
      </p:pic>
    </p:spTree>
    <p:extLst>
      <p:ext uri="{BB962C8B-B14F-4D97-AF65-F5344CB8AC3E}">
        <p14:creationId xmlns:p14="http://schemas.microsoft.com/office/powerpoint/2010/main" val="365996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F2104E-45D1-4B4C-BC3C-384EFD6B384E}"/>
              </a:ext>
            </a:extLst>
          </p:cNvPr>
          <p:cNvSpPr>
            <a:spLocks noGrp="1"/>
          </p:cNvSpPr>
          <p:nvPr>
            <p:ph type="title"/>
          </p:nvPr>
        </p:nvSpPr>
        <p:spPr/>
        <p:txBody>
          <a:bodyPr/>
          <a:lstStyle/>
          <a:p>
            <a:r>
              <a:rPr lang="ru-RU" dirty="0"/>
              <a:t>МУЛЬТИМАТЕРИАЛЬНАЯ БИОПЕЧАТЬ</a:t>
            </a:r>
          </a:p>
        </p:txBody>
      </p:sp>
      <p:pic>
        <p:nvPicPr>
          <p:cNvPr id="5" name="Рисунок 4">
            <a:extLst>
              <a:ext uri="{FF2B5EF4-FFF2-40B4-BE49-F238E27FC236}">
                <a16:creationId xmlns:a16="http://schemas.microsoft.com/office/drawing/2014/main" id="{F8129AB7-1217-4235-B69B-351D847A1944}"/>
              </a:ext>
            </a:extLst>
          </p:cNvPr>
          <p:cNvPicPr>
            <a:picLocks noChangeAspect="1"/>
          </p:cNvPicPr>
          <p:nvPr/>
        </p:nvPicPr>
        <p:blipFill>
          <a:blip r:embed="rId2"/>
          <a:stretch>
            <a:fillRect/>
          </a:stretch>
        </p:blipFill>
        <p:spPr>
          <a:xfrm>
            <a:off x="119336" y="1628800"/>
            <a:ext cx="12075768" cy="3384376"/>
          </a:xfrm>
          <a:prstGeom prst="rect">
            <a:avLst/>
          </a:prstGeom>
        </p:spPr>
      </p:pic>
      <p:sp>
        <p:nvSpPr>
          <p:cNvPr id="6" name="TextBox 5">
            <a:extLst>
              <a:ext uri="{FF2B5EF4-FFF2-40B4-BE49-F238E27FC236}">
                <a16:creationId xmlns:a16="http://schemas.microsoft.com/office/drawing/2014/main" id="{9B91BB94-2046-46C1-A5E8-C5D1FCA0650D}"/>
              </a:ext>
            </a:extLst>
          </p:cNvPr>
          <p:cNvSpPr txBox="1"/>
          <p:nvPr/>
        </p:nvSpPr>
        <p:spPr>
          <a:xfrm>
            <a:off x="119335" y="5044534"/>
            <a:ext cx="11832475" cy="646331"/>
          </a:xfrm>
          <a:prstGeom prst="rect">
            <a:avLst/>
          </a:prstGeom>
          <a:noFill/>
        </p:spPr>
        <p:txBody>
          <a:bodyPr wrap="square">
            <a:spAutoFit/>
          </a:bodyPr>
          <a:lstStyle/>
          <a:p>
            <a:r>
              <a:rPr lang="ru-RU" dirty="0"/>
              <a:t>Схематическая диаграмма и изображения флуоресцентной микроскопии поперечного сечения трехмерных конструкций с альтернативным / одновременным  осаждением.</a:t>
            </a:r>
          </a:p>
        </p:txBody>
      </p:sp>
    </p:spTree>
    <p:extLst>
      <p:ext uri="{BB962C8B-B14F-4D97-AF65-F5344CB8AC3E}">
        <p14:creationId xmlns:p14="http://schemas.microsoft.com/office/powerpoint/2010/main" val="269215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F2104E-45D1-4B4C-BC3C-384EFD6B384E}"/>
              </a:ext>
            </a:extLst>
          </p:cNvPr>
          <p:cNvSpPr>
            <a:spLocks noGrp="1"/>
          </p:cNvSpPr>
          <p:nvPr>
            <p:ph type="title"/>
          </p:nvPr>
        </p:nvSpPr>
        <p:spPr/>
        <p:txBody>
          <a:bodyPr/>
          <a:lstStyle/>
          <a:p>
            <a:r>
              <a:rPr lang="ru-RU" dirty="0"/>
              <a:t>МУЛЬТИМАТЕРИАЛЬНАЯ БИОПЕЧАТЬ</a:t>
            </a:r>
          </a:p>
        </p:txBody>
      </p:sp>
      <p:pic>
        <p:nvPicPr>
          <p:cNvPr id="4" name="Рисунок 3">
            <a:extLst>
              <a:ext uri="{FF2B5EF4-FFF2-40B4-BE49-F238E27FC236}">
                <a16:creationId xmlns:a16="http://schemas.microsoft.com/office/drawing/2014/main" id="{8BCBAC2F-679F-4F73-B8F5-2D5701C6D696}"/>
              </a:ext>
            </a:extLst>
          </p:cNvPr>
          <p:cNvPicPr>
            <a:picLocks noChangeAspect="1"/>
          </p:cNvPicPr>
          <p:nvPr/>
        </p:nvPicPr>
        <p:blipFill>
          <a:blip r:embed="rId2"/>
          <a:stretch>
            <a:fillRect/>
          </a:stretch>
        </p:blipFill>
        <p:spPr>
          <a:xfrm>
            <a:off x="263352" y="1628800"/>
            <a:ext cx="11688459" cy="2952328"/>
          </a:xfrm>
          <a:prstGeom prst="rect">
            <a:avLst/>
          </a:prstGeom>
        </p:spPr>
      </p:pic>
      <p:sp>
        <p:nvSpPr>
          <p:cNvPr id="9" name="TextBox 8">
            <a:extLst>
              <a:ext uri="{FF2B5EF4-FFF2-40B4-BE49-F238E27FC236}">
                <a16:creationId xmlns:a16="http://schemas.microsoft.com/office/drawing/2014/main" id="{FA04E686-282F-47DF-A813-E1A3A170CA89}"/>
              </a:ext>
            </a:extLst>
          </p:cNvPr>
          <p:cNvSpPr txBox="1"/>
          <p:nvPr/>
        </p:nvSpPr>
        <p:spPr>
          <a:xfrm>
            <a:off x="119335" y="5044534"/>
            <a:ext cx="11832475" cy="646331"/>
          </a:xfrm>
          <a:prstGeom prst="rect">
            <a:avLst/>
          </a:prstGeom>
          <a:noFill/>
        </p:spPr>
        <p:txBody>
          <a:bodyPr wrap="square">
            <a:spAutoFit/>
          </a:bodyPr>
          <a:lstStyle/>
          <a:p>
            <a:r>
              <a:rPr lang="ru-RU" dirty="0"/>
              <a:t>Схематическая диаграмма и изображения флуоресцентной микроскопии поперечного сечения трехмерных конструкций с одновременным осаждением.</a:t>
            </a:r>
          </a:p>
        </p:txBody>
      </p:sp>
    </p:spTree>
    <p:extLst>
      <p:ext uri="{BB962C8B-B14F-4D97-AF65-F5344CB8AC3E}">
        <p14:creationId xmlns:p14="http://schemas.microsoft.com/office/powerpoint/2010/main" val="28281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F3F812-BDA7-4521-BB93-B2B3A73DF7DA}"/>
              </a:ext>
            </a:extLst>
          </p:cNvPr>
          <p:cNvSpPr>
            <a:spLocks noGrp="1"/>
          </p:cNvSpPr>
          <p:nvPr>
            <p:ph type="title"/>
          </p:nvPr>
        </p:nvSpPr>
        <p:spPr/>
        <p:txBody>
          <a:bodyPr/>
          <a:lstStyle/>
          <a:p>
            <a:r>
              <a:rPr lang="ru-RU" dirty="0"/>
              <a:t>ГРАДИЕНТНАЯ БИОПЕЧАТЬ</a:t>
            </a:r>
          </a:p>
        </p:txBody>
      </p:sp>
      <p:sp>
        <p:nvSpPr>
          <p:cNvPr id="6" name="TextBox 5">
            <a:extLst>
              <a:ext uri="{FF2B5EF4-FFF2-40B4-BE49-F238E27FC236}">
                <a16:creationId xmlns:a16="http://schemas.microsoft.com/office/drawing/2014/main" id="{31DB9978-A613-4982-AF4B-AA4D7ACE8836}"/>
              </a:ext>
            </a:extLst>
          </p:cNvPr>
          <p:cNvSpPr txBox="1"/>
          <p:nvPr/>
        </p:nvSpPr>
        <p:spPr>
          <a:xfrm>
            <a:off x="7464152" y="1951672"/>
            <a:ext cx="4583832" cy="2031325"/>
          </a:xfrm>
          <a:prstGeom prst="rect">
            <a:avLst/>
          </a:prstGeom>
          <a:noFill/>
        </p:spPr>
        <p:txBody>
          <a:bodyPr wrap="square">
            <a:spAutoFit/>
          </a:bodyPr>
          <a:lstStyle/>
          <a:p>
            <a:r>
              <a:rPr lang="ru-RU" dirty="0"/>
              <a:t>В некоторых тканях тела наблюдается выраженный градиент композиций ВКМ и/или клеточных популяций, особенно на поверхностях, таких как костно-хрящевой интерфейс, контакт связки с костью и место прикрепления сухожилия к кости. </a:t>
            </a:r>
          </a:p>
          <a:p>
            <a:endParaRPr lang="ru-RU" dirty="0"/>
          </a:p>
        </p:txBody>
      </p:sp>
      <p:pic>
        <p:nvPicPr>
          <p:cNvPr id="8" name="Рисунок 7">
            <a:extLst>
              <a:ext uri="{FF2B5EF4-FFF2-40B4-BE49-F238E27FC236}">
                <a16:creationId xmlns:a16="http://schemas.microsoft.com/office/drawing/2014/main" id="{7EB3E364-1389-4655-A0ED-CEF6F6543E25}"/>
              </a:ext>
            </a:extLst>
          </p:cNvPr>
          <p:cNvPicPr>
            <a:picLocks noChangeAspect="1"/>
          </p:cNvPicPr>
          <p:nvPr/>
        </p:nvPicPr>
        <p:blipFill>
          <a:blip r:embed="rId2"/>
          <a:stretch>
            <a:fillRect/>
          </a:stretch>
        </p:blipFill>
        <p:spPr>
          <a:xfrm>
            <a:off x="215900" y="1772816"/>
            <a:ext cx="7116168" cy="4601217"/>
          </a:xfrm>
          <a:prstGeom prst="rect">
            <a:avLst/>
          </a:prstGeom>
        </p:spPr>
      </p:pic>
      <p:sp>
        <p:nvSpPr>
          <p:cNvPr id="12" name="TextBox 11">
            <a:extLst>
              <a:ext uri="{FF2B5EF4-FFF2-40B4-BE49-F238E27FC236}">
                <a16:creationId xmlns:a16="http://schemas.microsoft.com/office/drawing/2014/main" id="{C3511D21-C097-43D8-AC21-8D06DCC28593}"/>
              </a:ext>
            </a:extLst>
          </p:cNvPr>
          <p:cNvSpPr txBox="1"/>
          <p:nvPr/>
        </p:nvSpPr>
        <p:spPr>
          <a:xfrm>
            <a:off x="7332068" y="4549676"/>
            <a:ext cx="4859932" cy="2031325"/>
          </a:xfrm>
          <a:prstGeom prst="rect">
            <a:avLst/>
          </a:prstGeom>
          <a:noFill/>
        </p:spPr>
        <p:txBody>
          <a:bodyPr wrap="square">
            <a:spAutoFit/>
          </a:bodyPr>
          <a:lstStyle/>
          <a:p>
            <a:r>
              <a:rPr lang="ru-RU" dirty="0"/>
              <a:t>Фотография и схема печатающей головки на основе активного смесителя с крыльчаткой. Каждая жидкость поступает в смесительную камеру диаметром d через отдельный вход и гомогенизируется в узком зазоре шириной δ крыльчаткой диаметром Δ, вращающейся с постоянной скоростью Ω.</a:t>
            </a:r>
          </a:p>
        </p:txBody>
      </p:sp>
    </p:spTree>
    <p:extLst>
      <p:ext uri="{BB962C8B-B14F-4D97-AF65-F5344CB8AC3E}">
        <p14:creationId xmlns:p14="http://schemas.microsoft.com/office/powerpoint/2010/main" val="287980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F3F812-BDA7-4521-BB93-B2B3A73DF7DA}"/>
              </a:ext>
            </a:extLst>
          </p:cNvPr>
          <p:cNvSpPr>
            <a:spLocks noGrp="1"/>
          </p:cNvSpPr>
          <p:nvPr>
            <p:ph type="title"/>
          </p:nvPr>
        </p:nvSpPr>
        <p:spPr/>
        <p:txBody>
          <a:bodyPr/>
          <a:lstStyle/>
          <a:p>
            <a:r>
              <a:rPr lang="ru-RU" dirty="0"/>
              <a:t>ГРАДИЕНТНАЯ БИОПЕЧАТЬ</a:t>
            </a:r>
          </a:p>
        </p:txBody>
      </p:sp>
      <p:pic>
        <p:nvPicPr>
          <p:cNvPr id="4" name="Рисунок 3">
            <a:extLst>
              <a:ext uri="{FF2B5EF4-FFF2-40B4-BE49-F238E27FC236}">
                <a16:creationId xmlns:a16="http://schemas.microsoft.com/office/drawing/2014/main" id="{39C852A0-FC70-4BC5-8CA9-86FAF4394772}"/>
              </a:ext>
            </a:extLst>
          </p:cNvPr>
          <p:cNvPicPr>
            <a:picLocks noChangeAspect="1"/>
          </p:cNvPicPr>
          <p:nvPr/>
        </p:nvPicPr>
        <p:blipFill>
          <a:blip r:embed="rId2"/>
          <a:stretch>
            <a:fillRect/>
          </a:stretch>
        </p:blipFill>
        <p:spPr>
          <a:xfrm>
            <a:off x="407368" y="1695208"/>
            <a:ext cx="11638820" cy="2885920"/>
          </a:xfrm>
          <a:prstGeom prst="rect">
            <a:avLst/>
          </a:prstGeom>
        </p:spPr>
      </p:pic>
      <p:sp>
        <p:nvSpPr>
          <p:cNvPr id="10" name="TextBox 9">
            <a:extLst>
              <a:ext uri="{FF2B5EF4-FFF2-40B4-BE49-F238E27FC236}">
                <a16:creationId xmlns:a16="http://schemas.microsoft.com/office/drawing/2014/main" id="{6FFDF1BF-96F4-4D56-80DC-B47DDC604CA4}"/>
              </a:ext>
            </a:extLst>
          </p:cNvPr>
          <p:cNvSpPr txBox="1"/>
          <p:nvPr/>
        </p:nvSpPr>
        <p:spPr>
          <a:xfrm>
            <a:off x="407368" y="5189432"/>
            <a:ext cx="11638820" cy="923330"/>
          </a:xfrm>
          <a:prstGeom prst="rect">
            <a:avLst/>
          </a:prstGeom>
          <a:noFill/>
        </p:spPr>
        <p:txBody>
          <a:bodyPr wrap="square">
            <a:spAutoFit/>
          </a:bodyPr>
          <a:lstStyle/>
          <a:p>
            <a:r>
              <a:rPr lang="ru-RU" dirty="0"/>
              <a:t>Изображения поперечного сечения трехмерной прямоугольной решетчатой ​​структуры, демонстрирующие непрерывное изменение концентрации флуоресцентного пигмента при ярком свете ( слева ) и УФ-излучении ( справа ).</a:t>
            </a:r>
          </a:p>
        </p:txBody>
      </p:sp>
    </p:spTree>
    <p:extLst>
      <p:ext uri="{BB962C8B-B14F-4D97-AF65-F5344CB8AC3E}">
        <p14:creationId xmlns:p14="http://schemas.microsoft.com/office/powerpoint/2010/main" val="45042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F3F812-BDA7-4521-BB93-B2B3A73DF7DA}"/>
              </a:ext>
            </a:extLst>
          </p:cNvPr>
          <p:cNvSpPr>
            <a:spLocks noGrp="1"/>
          </p:cNvSpPr>
          <p:nvPr>
            <p:ph type="title"/>
          </p:nvPr>
        </p:nvSpPr>
        <p:spPr/>
        <p:txBody>
          <a:bodyPr/>
          <a:lstStyle/>
          <a:p>
            <a:r>
              <a:rPr lang="ru-RU" dirty="0"/>
              <a:t>ГРАДИЕНТНАЯ БИОПЕЧАТЬ</a:t>
            </a:r>
          </a:p>
        </p:txBody>
      </p:sp>
      <p:pic>
        <p:nvPicPr>
          <p:cNvPr id="4" name="Рисунок 3">
            <a:extLst>
              <a:ext uri="{FF2B5EF4-FFF2-40B4-BE49-F238E27FC236}">
                <a16:creationId xmlns:a16="http://schemas.microsoft.com/office/drawing/2014/main" id="{D8FD8F43-D393-4D64-9CA6-7E3113C5D7E7}"/>
              </a:ext>
            </a:extLst>
          </p:cNvPr>
          <p:cNvPicPr>
            <a:picLocks noChangeAspect="1"/>
          </p:cNvPicPr>
          <p:nvPr/>
        </p:nvPicPr>
        <p:blipFill>
          <a:blip r:embed="rId2"/>
          <a:stretch>
            <a:fillRect/>
          </a:stretch>
        </p:blipFill>
        <p:spPr>
          <a:xfrm>
            <a:off x="1775520" y="1700808"/>
            <a:ext cx="8064896" cy="3844119"/>
          </a:xfrm>
          <a:prstGeom prst="rect">
            <a:avLst/>
          </a:prstGeom>
        </p:spPr>
      </p:pic>
      <p:sp>
        <p:nvSpPr>
          <p:cNvPr id="8" name="TextBox 7">
            <a:extLst>
              <a:ext uri="{FF2B5EF4-FFF2-40B4-BE49-F238E27FC236}">
                <a16:creationId xmlns:a16="http://schemas.microsoft.com/office/drawing/2014/main" id="{9414176F-5F04-46F2-AAD8-8E308C397EC9}"/>
              </a:ext>
            </a:extLst>
          </p:cNvPr>
          <p:cNvSpPr txBox="1"/>
          <p:nvPr/>
        </p:nvSpPr>
        <p:spPr>
          <a:xfrm>
            <a:off x="-5904" y="5661248"/>
            <a:ext cx="12187064" cy="923330"/>
          </a:xfrm>
          <a:prstGeom prst="rect">
            <a:avLst/>
          </a:prstGeom>
          <a:noFill/>
        </p:spPr>
        <p:txBody>
          <a:bodyPr wrap="square">
            <a:spAutoFit/>
          </a:bodyPr>
          <a:lstStyle/>
          <a:p>
            <a:r>
              <a:rPr lang="ru-RU" dirty="0"/>
              <a:t>Изображения двухмерной структуры ковра, демонстрирующие дискретно изменяющийся флуоресцентный градиент при восьми различных соотношениях смешивания при ярком свете ( вверху ).) и УФ-излучение ( внизу ). Пунктирные белые линии были добавлены, чтобы отметить области различных соотношений смешивания.</a:t>
            </a:r>
          </a:p>
        </p:txBody>
      </p:sp>
    </p:spTree>
    <p:extLst>
      <p:ext uri="{BB962C8B-B14F-4D97-AF65-F5344CB8AC3E}">
        <p14:creationId xmlns:p14="http://schemas.microsoft.com/office/powerpoint/2010/main" val="416861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F3F812-BDA7-4521-BB93-B2B3A73DF7DA}"/>
              </a:ext>
            </a:extLst>
          </p:cNvPr>
          <p:cNvSpPr>
            <a:spLocks noGrp="1"/>
          </p:cNvSpPr>
          <p:nvPr>
            <p:ph type="title"/>
          </p:nvPr>
        </p:nvSpPr>
        <p:spPr/>
        <p:txBody>
          <a:bodyPr/>
          <a:lstStyle/>
          <a:p>
            <a:r>
              <a:rPr lang="ru-RU" dirty="0"/>
              <a:t>ГРАДИЕНТНАЯ БИОПЕЧАТЬ</a:t>
            </a:r>
          </a:p>
        </p:txBody>
      </p:sp>
      <p:pic>
        <p:nvPicPr>
          <p:cNvPr id="4" name="Рисунок 3">
            <a:extLst>
              <a:ext uri="{FF2B5EF4-FFF2-40B4-BE49-F238E27FC236}">
                <a16:creationId xmlns:a16="http://schemas.microsoft.com/office/drawing/2014/main" id="{3940E5BB-6B4D-466E-8BA6-9C1EC44F0612}"/>
              </a:ext>
            </a:extLst>
          </p:cNvPr>
          <p:cNvPicPr>
            <a:picLocks noChangeAspect="1"/>
          </p:cNvPicPr>
          <p:nvPr/>
        </p:nvPicPr>
        <p:blipFill>
          <a:blip r:embed="rId2"/>
          <a:stretch>
            <a:fillRect/>
          </a:stretch>
        </p:blipFill>
        <p:spPr>
          <a:xfrm>
            <a:off x="157064" y="1628800"/>
            <a:ext cx="7182852" cy="4296375"/>
          </a:xfrm>
          <a:prstGeom prst="rect">
            <a:avLst/>
          </a:prstGeom>
        </p:spPr>
      </p:pic>
      <p:sp>
        <p:nvSpPr>
          <p:cNvPr id="8" name="TextBox 7">
            <a:extLst>
              <a:ext uri="{FF2B5EF4-FFF2-40B4-BE49-F238E27FC236}">
                <a16:creationId xmlns:a16="http://schemas.microsoft.com/office/drawing/2014/main" id="{6479ED89-C7BB-4680-9A2D-98256E634082}"/>
              </a:ext>
            </a:extLst>
          </p:cNvPr>
          <p:cNvSpPr txBox="1"/>
          <p:nvPr/>
        </p:nvSpPr>
        <p:spPr>
          <a:xfrm>
            <a:off x="7374196" y="1628800"/>
            <a:ext cx="4844196" cy="4247317"/>
          </a:xfrm>
          <a:prstGeom prst="rect">
            <a:avLst/>
          </a:prstGeom>
          <a:noFill/>
        </p:spPr>
        <p:txBody>
          <a:bodyPr wrap="square">
            <a:spAutoFit/>
          </a:bodyPr>
          <a:lstStyle/>
          <a:p>
            <a:r>
              <a:rPr lang="ru-RU" dirty="0"/>
              <a:t>Схема, показывающая высокопроизводительную </a:t>
            </a:r>
            <a:r>
              <a:rPr lang="ru-RU" dirty="0" err="1"/>
              <a:t>многосопловую</a:t>
            </a:r>
            <a:r>
              <a:rPr lang="ru-RU" dirty="0"/>
              <a:t> печатающую головку для микрососудов, содержащую иерархическую сеть микрососудистых каналов, фрезерованную в акриловый блок, который затем был сварен с помощью растворителя. к акриловому блоку без рисунка для формирования встроенной микрососудистой структуры внутри монолитного блока. Оптическая микрофотография внизу показывает массив из 64 сопел, состоящий из квадратных сопел (200 мкм × 200 мкм) с межцентровым расстоянием 400 мкм. Масштабные линейки, 2 мм.</a:t>
            </a:r>
          </a:p>
        </p:txBody>
      </p:sp>
    </p:spTree>
    <p:extLst>
      <p:ext uri="{BB962C8B-B14F-4D97-AF65-F5344CB8AC3E}">
        <p14:creationId xmlns:p14="http://schemas.microsoft.com/office/powerpoint/2010/main" val="317655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F3F812-BDA7-4521-BB93-B2B3A73DF7DA}"/>
              </a:ext>
            </a:extLst>
          </p:cNvPr>
          <p:cNvSpPr>
            <a:spLocks noGrp="1"/>
          </p:cNvSpPr>
          <p:nvPr>
            <p:ph type="title"/>
          </p:nvPr>
        </p:nvSpPr>
        <p:spPr/>
        <p:txBody>
          <a:bodyPr/>
          <a:lstStyle/>
          <a:p>
            <a:r>
              <a:rPr lang="ru-RU" dirty="0"/>
              <a:t>ГРАДИЕНТНАЯ БИОПЕЧАТЬ</a:t>
            </a:r>
          </a:p>
        </p:txBody>
      </p:sp>
      <p:pic>
        <p:nvPicPr>
          <p:cNvPr id="4" name="Рисунок 3">
            <a:extLst>
              <a:ext uri="{FF2B5EF4-FFF2-40B4-BE49-F238E27FC236}">
                <a16:creationId xmlns:a16="http://schemas.microsoft.com/office/drawing/2014/main" id="{2478265A-98C7-46B9-9EA9-9B390B3A18A7}"/>
              </a:ext>
            </a:extLst>
          </p:cNvPr>
          <p:cNvPicPr>
            <a:picLocks noChangeAspect="1"/>
          </p:cNvPicPr>
          <p:nvPr/>
        </p:nvPicPr>
        <p:blipFill>
          <a:blip r:embed="rId2"/>
          <a:stretch>
            <a:fillRect/>
          </a:stretch>
        </p:blipFill>
        <p:spPr>
          <a:xfrm>
            <a:off x="25276" y="1556792"/>
            <a:ext cx="7150844" cy="5268041"/>
          </a:xfrm>
          <a:prstGeom prst="rect">
            <a:avLst/>
          </a:prstGeom>
        </p:spPr>
      </p:pic>
      <p:sp>
        <p:nvSpPr>
          <p:cNvPr id="8" name="TextBox 7">
            <a:extLst>
              <a:ext uri="{FF2B5EF4-FFF2-40B4-BE49-F238E27FC236}">
                <a16:creationId xmlns:a16="http://schemas.microsoft.com/office/drawing/2014/main" id="{1D7C8D5F-538B-46AB-8A6D-243A6E3C432A}"/>
              </a:ext>
            </a:extLst>
          </p:cNvPr>
          <p:cNvSpPr txBox="1"/>
          <p:nvPr/>
        </p:nvSpPr>
        <p:spPr>
          <a:xfrm>
            <a:off x="7176120" y="1700808"/>
            <a:ext cx="4871864" cy="5078313"/>
          </a:xfrm>
          <a:prstGeom prst="rect">
            <a:avLst/>
          </a:prstGeom>
          <a:noFill/>
        </p:spPr>
        <p:txBody>
          <a:bodyPr wrap="square">
            <a:spAutoFit/>
          </a:bodyPr>
          <a:lstStyle/>
          <a:p>
            <a:r>
              <a:rPr lang="ru-RU" dirty="0"/>
              <a:t>Фотография печатающей головки, заполненной двумя чернилами, которые подаются через одно отверстие для чернил сверху (синее) и другое отверстие для чернил снизу (желтое). Масштабная линейка, 5 мм. На нижних изображениях показана печатная многослойная структура, состоящая из чередующихся восковых нитей (на вставке показан увеличенный вид однослойной области; масштабная линейка, 2 мм), и </a:t>
            </a:r>
            <a:r>
              <a:rPr lang="ru-RU" dirty="0" err="1"/>
              <a:t>копринтированная</a:t>
            </a:r>
            <a:r>
              <a:rPr lang="ru-RU" dirty="0"/>
              <a:t> структура, состоящая из нитей восковых чернил, заполненных </a:t>
            </a:r>
            <a:r>
              <a:rPr lang="ru-RU" dirty="0" err="1"/>
              <a:t>фотоотверждаемой</a:t>
            </a:r>
            <a:r>
              <a:rPr lang="ru-RU" dirty="0"/>
              <a:t> эпоксидной смолой ( на вставке показано поперечное сечение полностью отвержденной 10-слойной структуры с удаленной летучей восковой краской, масштабная линейка 1 мм). Масштабные линейки, 5 мм.</a:t>
            </a:r>
          </a:p>
        </p:txBody>
      </p:sp>
    </p:spTree>
    <p:extLst>
      <p:ext uri="{BB962C8B-B14F-4D97-AF65-F5344CB8AC3E}">
        <p14:creationId xmlns:p14="http://schemas.microsoft.com/office/powerpoint/2010/main" val="292114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26C783-7E17-47B4-9979-03AAA8A0E676}"/>
              </a:ext>
            </a:extLst>
          </p:cNvPr>
          <p:cNvSpPr>
            <a:spLocks noGrp="1"/>
          </p:cNvSpPr>
          <p:nvPr>
            <p:ph type="title"/>
          </p:nvPr>
        </p:nvSpPr>
        <p:spPr/>
        <p:txBody>
          <a:bodyPr/>
          <a:lstStyle/>
          <a:p>
            <a:r>
              <a:rPr lang="ru-RU" dirty="0"/>
              <a:t>Коаксиальная биопечать</a:t>
            </a:r>
          </a:p>
        </p:txBody>
      </p:sp>
      <p:sp>
        <p:nvSpPr>
          <p:cNvPr id="4" name="TextBox 3">
            <a:extLst>
              <a:ext uri="{FF2B5EF4-FFF2-40B4-BE49-F238E27FC236}">
                <a16:creationId xmlns:a16="http://schemas.microsoft.com/office/drawing/2014/main" id="{9625D72E-F083-49BF-9F8A-B542CE1EF6C8}"/>
              </a:ext>
            </a:extLst>
          </p:cNvPr>
          <p:cNvSpPr txBox="1"/>
          <p:nvPr/>
        </p:nvSpPr>
        <p:spPr>
          <a:xfrm>
            <a:off x="5231904" y="2551837"/>
            <a:ext cx="6552728" cy="1754326"/>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Коаксиальная биопечать подходит для непрерывного изготовления трубчатых структур. Ключевой особенностью коаксиальной биопечати является двухслойное сопло, которое позволяет проводить совместную экструзию двух разных составов биочернил по принципу «ядро-оболочка»</a:t>
            </a:r>
            <a:endParaRPr lang="ru-RU" dirty="0"/>
          </a:p>
        </p:txBody>
      </p:sp>
      <p:pic>
        <p:nvPicPr>
          <p:cNvPr id="6" name="Рисунок 5">
            <a:extLst>
              <a:ext uri="{FF2B5EF4-FFF2-40B4-BE49-F238E27FC236}">
                <a16:creationId xmlns:a16="http://schemas.microsoft.com/office/drawing/2014/main" id="{FCE31016-2740-4CFC-9DDB-5D52DAA8E9EF}"/>
              </a:ext>
            </a:extLst>
          </p:cNvPr>
          <p:cNvPicPr>
            <a:picLocks noChangeAspect="1"/>
          </p:cNvPicPr>
          <p:nvPr/>
        </p:nvPicPr>
        <p:blipFill>
          <a:blip r:embed="rId2"/>
          <a:stretch>
            <a:fillRect/>
          </a:stretch>
        </p:blipFill>
        <p:spPr>
          <a:xfrm>
            <a:off x="695400" y="1700808"/>
            <a:ext cx="3850977" cy="4824536"/>
          </a:xfrm>
          <a:prstGeom prst="rect">
            <a:avLst/>
          </a:prstGeom>
        </p:spPr>
      </p:pic>
    </p:spTree>
    <p:extLst>
      <p:ext uri="{BB962C8B-B14F-4D97-AF65-F5344CB8AC3E}">
        <p14:creationId xmlns:p14="http://schemas.microsoft.com/office/powerpoint/2010/main" val="357861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26C783-7E17-47B4-9979-03AAA8A0E676}"/>
              </a:ext>
            </a:extLst>
          </p:cNvPr>
          <p:cNvSpPr>
            <a:spLocks noGrp="1"/>
          </p:cNvSpPr>
          <p:nvPr>
            <p:ph type="title"/>
          </p:nvPr>
        </p:nvSpPr>
        <p:spPr/>
        <p:txBody>
          <a:bodyPr/>
          <a:lstStyle/>
          <a:p>
            <a:r>
              <a:rPr lang="ru-RU" dirty="0"/>
              <a:t>Коаксиальная биопечать</a:t>
            </a:r>
          </a:p>
        </p:txBody>
      </p:sp>
      <p:sp>
        <p:nvSpPr>
          <p:cNvPr id="4" name="TextBox 3">
            <a:extLst>
              <a:ext uri="{FF2B5EF4-FFF2-40B4-BE49-F238E27FC236}">
                <a16:creationId xmlns:a16="http://schemas.microsoft.com/office/drawing/2014/main" id="{9625D72E-F083-49BF-9F8A-B542CE1EF6C8}"/>
              </a:ext>
            </a:extLst>
          </p:cNvPr>
          <p:cNvSpPr txBox="1"/>
          <p:nvPr/>
        </p:nvSpPr>
        <p:spPr>
          <a:xfrm>
            <a:off x="263352" y="5157192"/>
            <a:ext cx="11737304" cy="1477328"/>
          </a:xfrm>
          <a:prstGeom prst="rect">
            <a:avLst/>
          </a:prstGeom>
          <a:noFill/>
        </p:spPr>
        <p:txBody>
          <a:bodyPr wrap="square">
            <a:spAutoFit/>
          </a:bodyPr>
          <a:lstStyle/>
          <a:p>
            <a:r>
              <a:rPr lang="ru-RU" sz="1800" dirty="0">
                <a:solidFill>
                  <a:srgbClr val="000000"/>
                </a:solidFill>
                <a:effectLst/>
                <a:latin typeface="Microsoft Sans Serif" panose="020B0604020202020204" pitchFamily="34" charset="0"/>
                <a:ea typeface="Microsoft Sans Serif" panose="020B0604020202020204" pitchFamily="34" charset="0"/>
              </a:rPr>
              <a:t>(i) Построение трубчатой структуры путем укладки жертвенных (розовые) и ячеистых (оранжевых) единиц; (</a:t>
            </a:r>
            <a:r>
              <a:rPr lang="ru-RU" sz="1800" dirty="0" err="1">
                <a:solidFill>
                  <a:srgbClr val="000000"/>
                </a:solidFill>
                <a:effectLst/>
                <a:latin typeface="Microsoft Sans Serif" panose="020B0604020202020204" pitchFamily="34" charset="0"/>
                <a:ea typeface="Microsoft Sans Serif" panose="020B0604020202020204" pitchFamily="34" charset="0"/>
              </a:rPr>
              <a:t>ii</a:t>
            </a:r>
            <a:r>
              <a:rPr lang="ru-RU" sz="1800" dirty="0">
                <a:solidFill>
                  <a:srgbClr val="000000"/>
                </a:solidFill>
                <a:effectLst/>
                <a:latin typeface="Microsoft Sans Serif" panose="020B0604020202020204" pitchFamily="34" charset="0"/>
                <a:ea typeface="Microsoft Sans Serif" panose="020B0604020202020204" pitchFamily="34" charset="0"/>
              </a:rPr>
              <a:t>) построение двухслойной сосудистой стенки путем наложения жертвенных (розовый) и клеточных (зеленый для гладкомышечных клеток, красный для фибробластов кожи). (</a:t>
            </a:r>
            <a:r>
              <a:rPr lang="ru-RU" sz="1800" dirty="0" err="1">
                <a:solidFill>
                  <a:srgbClr val="000000"/>
                </a:solidFill>
                <a:effectLst/>
                <a:latin typeface="Microsoft Sans Serif" panose="020B0604020202020204" pitchFamily="34" charset="0"/>
                <a:ea typeface="Microsoft Sans Serif" panose="020B0604020202020204" pitchFamily="34" charset="0"/>
              </a:rPr>
              <a:t>iii</a:t>
            </a:r>
            <a:r>
              <a:rPr lang="ru-RU" sz="1800" dirty="0">
                <a:solidFill>
                  <a:srgbClr val="000000"/>
                </a:solidFill>
                <a:effectLst/>
                <a:latin typeface="Microsoft Sans Serif" panose="020B0604020202020204" pitchFamily="34" charset="0"/>
                <a:ea typeface="Microsoft Sans Serif" panose="020B0604020202020204" pitchFamily="34" charset="0"/>
              </a:rPr>
              <a:t>)-(v) показывают результаты гистологического исследования через 3 дня слияния: H&amp;E (</a:t>
            </a:r>
            <a:r>
              <a:rPr lang="ru-RU" sz="1800" dirty="0" err="1">
                <a:solidFill>
                  <a:srgbClr val="000000"/>
                </a:solidFill>
                <a:effectLst/>
                <a:latin typeface="Microsoft Sans Serif" panose="020B0604020202020204" pitchFamily="34" charset="0"/>
                <a:ea typeface="Microsoft Sans Serif" panose="020B0604020202020204" pitchFamily="34" charset="0"/>
              </a:rPr>
              <a:t>iii</a:t>
            </a:r>
            <a:r>
              <a:rPr lang="ru-RU" sz="1800" dirty="0">
                <a:solidFill>
                  <a:srgbClr val="000000"/>
                </a:solidFill>
                <a:effectLst/>
                <a:latin typeface="Microsoft Sans Serif" panose="020B0604020202020204" pitchFamily="34" charset="0"/>
                <a:ea typeface="Microsoft Sans Serif" panose="020B0604020202020204" pitchFamily="34" charset="0"/>
              </a:rPr>
              <a:t>), гладкомышечный а-актин (коричневый; </a:t>
            </a:r>
            <a:r>
              <a:rPr lang="ru-RU" sz="1800" dirty="0" err="1">
                <a:solidFill>
                  <a:srgbClr val="000000"/>
                </a:solidFill>
                <a:effectLst/>
                <a:latin typeface="Microsoft Sans Serif" panose="020B0604020202020204" pitchFamily="34" charset="0"/>
                <a:ea typeface="Microsoft Sans Serif" panose="020B0604020202020204" pitchFamily="34" charset="0"/>
              </a:rPr>
              <a:t>iv</a:t>
            </a:r>
            <a:r>
              <a:rPr lang="ru-RU" sz="1800" dirty="0">
                <a:solidFill>
                  <a:srgbClr val="000000"/>
                </a:solidFill>
                <a:effectLst/>
                <a:latin typeface="Microsoft Sans Serif" panose="020B0604020202020204" pitchFamily="34" charset="0"/>
                <a:ea typeface="Microsoft Sans Serif" panose="020B0604020202020204" pitchFamily="34" charset="0"/>
              </a:rPr>
              <a:t>) и каспаза-3 коричневый</a:t>
            </a:r>
            <a:endParaRPr lang="ru-RU" dirty="0"/>
          </a:p>
        </p:txBody>
      </p:sp>
      <p:pic>
        <p:nvPicPr>
          <p:cNvPr id="8" name="Рисунок 7">
            <a:extLst>
              <a:ext uri="{FF2B5EF4-FFF2-40B4-BE49-F238E27FC236}">
                <a16:creationId xmlns:a16="http://schemas.microsoft.com/office/drawing/2014/main" id="{7DBFEAFF-53B7-4EF7-963D-1DC213B7529F}"/>
              </a:ext>
            </a:extLst>
          </p:cNvPr>
          <p:cNvPicPr>
            <a:picLocks noChangeAspect="1"/>
          </p:cNvPicPr>
          <p:nvPr/>
        </p:nvPicPr>
        <p:blipFill>
          <a:blip r:embed="rId2"/>
          <a:stretch>
            <a:fillRect/>
          </a:stretch>
        </p:blipFill>
        <p:spPr>
          <a:xfrm>
            <a:off x="263352" y="1799997"/>
            <a:ext cx="8345065" cy="3258005"/>
          </a:xfrm>
          <a:prstGeom prst="rect">
            <a:avLst/>
          </a:prstGeom>
        </p:spPr>
      </p:pic>
    </p:spTree>
    <p:extLst>
      <p:ext uri="{BB962C8B-B14F-4D97-AF65-F5344CB8AC3E}">
        <p14:creationId xmlns:p14="http://schemas.microsoft.com/office/powerpoint/2010/main" val="406489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552846-23D9-46DB-B3E0-7D18B9969B40}"/>
              </a:ext>
            </a:extLst>
          </p:cNvPr>
          <p:cNvSpPr>
            <a:spLocks noGrp="1"/>
          </p:cNvSpPr>
          <p:nvPr>
            <p:ph type="title"/>
          </p:nvPr>
        </p:nvSpPr>
        <p:spPr/>
        <p:txBody>
          <a:bodyPr/>
          <a:lstStyle/>
          <a:p>
            <a:r>
              <a:rPr lang="ru-RU" dirty="0"/>
              <a:t>Коаксиальная биопечать</a:t>
            </a:r>
          </a:p>
        </p:txBody>
      </p:sp>
      <p:sp>
        <p:nvSpPr>
          <p:cNvPr id="6" name="TextBox 5">
            <a:extLst>
              <a:ext uri="{FF2B5EF4-FFF2-40B4-BE49-F238E27FC236}">
                <a16:creationId xmlns:a16="http://schemas.microsoft.com/office/drawing/2014/main" id="{362664B6-BCC6-4F79-A245-84CC312427EF}"/>
              </a:ext>
            </a:extLst>
          </p:cNvPr>
          <p:cNvSpPr txBox="1"/>
          <p:nvPr/>
        </p:nvSpPr>
        <p:spPr>
          <a:xfrm>
            <a:off x="0" y="6488668"/>
            <a:ext cx="12169352" cy="369332"/>
          </a:xfrm>
          <a:prstGeom prst="rect">
            <a:avLst/>
          </a:prstGeom>
          <a:noFill/>
        </p:spPr>
        <p:txBody>
          <a:bodyPr wrap="square">
            <a:spAutoFit/>
          </a:bodyPr>
          <a:lstStyle/>
          <a:p>
            <a:r>
              <a:rPr lang="ru-RU" dirty="0"/>
              <a:t>Конструирование костно-миметической трехмерной ткани, содержащей остеогенные и </a:t>
            </a:r>
            <a:r>
              <a:rPr lang="ru-RU" dirty="0" err="1"/>
              <a:t>васкулогенные</a:t>
            </a:r>
            <a:r>
              <a:rPr lang="ru-RU" dirty="0"/>
              <a:t> единицы; </a:t>
            </a:r>
          </a:p>
        </p:txBody>
      </p:sp>
      <p:pic>
        <p:nvPicPr>
          <p:cNvPr id="7" name="Рисунок 6">
            <a:extLst>
              <a:ext uri="{FF2B5EF4-FFF2-40B4-BE49-F238E27FC236}">
                <a16:creationId xmlns:a16="http://schemas.microsoft.com/office/drawing/2014/main" id="{65E8EFF4-2CB9-4E1F-9887-9A3E50B1F047}"/>
              </a:ext>
            </a:extLst>
          </p:cNvPr>
          <p:cNvPicPr>
            <a:picLocks noChangeAspect="1"/>
          </p:cNvPicPr>
          <p:nvPr/>
        </p:nvPicPr>
        <p:blipFill>
          <a:blip r:embed="rId2"/>
          <a:stretch>
            <a:fillRect/>
          </a:stretch>
        </p:blipFill>
        <p:spPr>
          <a:xfrm>
            <a:off x="983432" y="1626282"/>
            <a:ext cx="9535856" cy="4763165"/>
          </a:xfrm>
          <a:prstGeom prst="rect">
            <a:avLst/>
          </a:prstGeom>
        </p:spPr>
      </p:pic>
    </p:spTree>
    <p:extLst>
      <p:ext uri="{BB962C8B-B14F-4D97-AF65-F5344CB8AC3E}">
        <p14:creationId xmlns:p14="http://schemas.microsoft.com/office/powerpoint/2010/main" val="105049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A8258A-6C17-4075-BBBB-E15CD8CE83E8}"/>
              </a:ext>
            </a:extLst>
          </p:cNvPr>
          <p:cNvSpPr>
            <a:spLocks noGrp="1"/>
          </p:cNvSpPr>
          <p:nvPr>
            <p:ph type="title"/>
          </p:nvPr>
        </p:nvSpPr>
        <p:spPr/>
        <p:txBody>
          <a:bodyPr/>
          <a:lstStyle/>
          <a:p>
            <a:r>
              <a:rPr lang="ru-RU" dirty="0"/>
              <a:t>БИОПЕЧАТЬ</a:t>
            </a:r>
          </a:p>
        </p:txBody>
      </p:sp>
      <p:sp>
        <p:nvSpPr>
          <p:cNvPr id="3" name="Текст 2">
            <a:extLst>
              <a:ext uri="{FF2B5EF4-FFF2-40B4-BE49-F238E27FC236}">
                <a16:creationId xmlns:a16="http://schemas.microsoft.com/office/drawing/2014/main" id="{9E071ADF-62B9-4E82-B493-F6D6200C0224}"/>
              </a:ext>
            </a:extLst>
          </p:cNvPr>
          <p:cNvSpPr>
            <a:spLocks noGrp="1"/>
          </p:cNvSpPr>
          <p:nvPr>
            <p:ph type="body" idx="1"/>
          </p:nvPr>
        </p:nvSpPr>
        <p:spPr/>
        <p:txBody>
          <a:bodyPr/>
          <a:lstStyle/>
          <a:p>
            <a:r>
              <a:rPr lang="ru-RU" dirty="0"/>
              <a:t>КОМПЛЕКСНЫЕ МЕТОДЫ</a:t>
            </a:r>
            <a:r>
              <a:rPr lang="en-US" dirty="0"/>
              <a:t> [7]</a:t>
            </a:r>
            <a:endParaRPr lang="ru-RU" dirty="0"/>
          </a:p>
        </p:txBody>
      </p:sp>
      <p:pic>
        <p:nvPicPr>
          <p:cNvPr id="5122" name="Picture 2" descr="December's issue cover">
            <a:extLst>
              <a:ext uri="{FF2B5EF4-FFF2-40B4-BE49-F238E27FC236}">
                <a16:creationId xmlns:a16="http://schemas.microsoft.com/office/drawing/2014/main" id="{1009B9E6-4A63-4BB7-88BC-FB2C517F4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8466" y="336753"/>
            <a:ext cx="4700177" cy="618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00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EA9B10-C0D4-4609-9FC8-BBC67C329604}"/>
              </a:ext>
            </a:extLst>
          </p:cNvPr>
          <p:cNvSpPr>
            <a:spLocks noGrp="1"/>
          </p:cNvSpPr>
          <p:nvPr>
            <p:ph type="title"/>
          </p:nvPr>
        </p:nvSpPr>
        <p:spPr/>
        <p:txBody>
          <a:bodyPr/>
          <a:lstStyle/>
          <a:p>
            <a:r>
              <a:rPr lang="ru-RU" dirty="0"/>
              <a:t>Коаксиальная биопечать</a:t>
            </a:r>
          </a:p>
        </p:txBody>
      </p:sp>
      <p:sp>
        <p:nvSpPr>
          <p:cNvPr id="4" name="TextBox 3">
            <a:extLst>
              <a:ext uri="{FF2B5EF4-FFF2-40B4-BE49-F238E27FC236}">
                <a16:creationId xmlns:a16="http://schemas.microsoft.com/office/drawing/2014/main" id="{A15B35EB-07CC-458C-AC51-66219AADC922}"/>
              </a:ext>
            </a:extLst>
          </p:cNvPr>
          <p:cNvSpPr txBox="1"/>
          <p:nvPr/>
        </p:nvSpPr>
        <p:spPr>
          <a:xfrm>
            <a:off x="6672064" y="3742009"/>
            <a:ext cx="5345150" cy="923330"/>
          </a:xfrm>
          <a:prstGeom prst="rect">
            <a:avLst/>
          </a:prstGeom>
          <a:noFill/>
        </p:spPr>
        <p:txBody>
          <a:bodyPr wrap="square">
            <a:spAutoFit/>
          </a:bodyPr>
          <a:lstStyle/>
          <a:p>
            <a:r>
              <a:rPr lang="ru-RU" dirty="0"/>
              <a:t>изображение поперечного сечения уложенных друг на друга пирамидальных цилиндров (окрашено Texas Red).</a:t>
            </a:r>
          </a:p>
        </p:txBody>
      </p:sp>
      <p:pic>
        <p:nvPicPr>
          <p:cNvPr id="8" name="Рисунок 7">
            <a:extLst>
              <a:ext uri="{FF2B5EF4-FFF2-40B4-BE49-F238E27FC236}">
                <a16:creationId xmlns:a16="http://schemas.microsoft.com/office/drawing/2014/main" id="{E2F684F9-C4E7-4466-803F-9A9259B5D234}"/>
              </a:ext>
            </a:extLst>
          </p:cNvPr>
          <p:cNvPicPr>
            <a:picLocks noChangeAspect="1"/>
          </p:cNvPicPr>
          <p:nvPr/>
        </p:nvPicPr>
        <p:blipFill>
          <a:blip r:embed="rId2"/>
          <a:stretch>
            <a:fillRect/>
          </a:stretch>
        </p:blipFill>
        <p:spPr>
          <a:xfrm>
            <a:off x="25614" y="1549348"/>
            <a:ext cx="5651838" cy="5308652"/>
          </a:xfrm>
          <a:prstGeom prst="rect">
            <a:avLst/>
          </a:prstGeom>
        </p:spPr>
      </p:pic>
    </p:spTree>
    <p:extLst>
      <p:ext uri="{BB962C8B-B14F-4D97-AF65-F5344CB8AC3E}">
        <p14:creationId xmlns:p14="http://schemas.microsoft.com/office/powerpoint/2010/main" val="32351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0201CF-153A-4EB3-BF1B-4092534D6AB1}"/>
              </a:ext>
            </a:extLst>
          </p:cNvPr>
          <p:cNvSpPr>
            <a:spLocks noGrp="1"/>
          </p:cNvSpPr>
          <p:nvPr>
            <p:ph type="title"/>
          </p:nvPr>
        </p:nvSpPr>
        <p:spPr/>
        <p:txBody>
          <a:bodyPr/>
          <a:lstStyle/>
          <a:p>
            <a:r>
              <a:rPr lang="ru-RU" dirty="0"/>
              <a:t>Коаксиальная биопечать</a:t>
            </a:r>
          </a:p>
        </p:txBody>
      </p:sp>
      <p:pic>
        <p:nvPicPr>
          <p:cNvPr id="4" name="Рисунок 3">
            <a:extLst>
              <a:ext uri="{FF2B5EF4-FFF2-40B4-BE49-F238E27FC236}">
                <a16:creationId xmlns:a16="http://schemas.microsoft.com/office/drawing/2014/main" id="{F84C9661-15DD-4D30-BDEE-DE949764D03E}"/>
              </a:ext>
            </a:extLst>
          </p:cNvPr>
          <p:cNvPicPr>
            <a:picLocks noChangeAspect="1"/>
          </p:cNvPicPr>
          <p:nvPr/>
        </p:nvPicPr>
        <p:blipFill>
          <a:blip r:embed="rId2"/>
          <a:stretch>
            <a:fillRect/>
          </a:stretch>
        </p:blipFill>
        <p:spPr>
          <a:xfrm>
            <a:off x="119336" y="1700808"/>
            <a:ext cx="4001058" cy="4639322"/>
          </a:xfrm>
          <a:prstGeom prst="rect">
            <a:avLst/>
          </a:prstGeom>
        </p:spPr>
      </p:pic>
      <p:sp>
        <p:nvSpPr>
          <p:cNvPr id="6" name="TextBox 5">
            <a:extLst>
              <a:ext uri="{FF2B5EF4-FFF2-40B4-BE49-F238E27FC236}">
                <a16:creationId xmlns:a16="http://schemas.microsoft.com/office/drawing/2014/main" id="{7527A8F6-DDF0-4776-B0F7-4CFDA9097860}"/>
              </a:ext>
            </a:extLst>
          </p:cNvPr>
          <p:cNvSpPr txBox="1"/>
          <p:nvPr/>
        </p:nvSpPr>
        <p:spPr>
          <a:xfrm>
            <a:off x="4943872" y="1988840"/>
            <a:ext cx="6094602" cy="369332"/>
          </a:xfrm>
          <a:prstGeom prst="rect">
            <a:avLst/>
          </a:prstGeom>
          <a:noFill/>
        </p:spPr>
        <p:txBody>
          <a:bodyPr wrap="square">
            <a:spAutoFit/>
          </a:bodyPr>
          <a:lstStyle/>
          <a:p>
            <a:r>
              <a:rPr lang="ru-RU" dirty="0"/>
              <a:t>самодельный блок коаксиального сопла;</a:t>
            </a:r>
          </a:p>
        </p:txBody>
      </p:sp>
    </p:spTree>
    <p:extLst>
      <p:ext uri="{BB962C8B-B14F-4D97-AF65-F5344CB8AC3E}">
        <p14:creationId xmlns:p14="http://schemas.microsoft.com/office/powerpoint/2010/main" val="186072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07D99-648A-4BE0-9061-33D9859494EC}"/>
              </a:ext>
            </a:extLst>
          </p:cNvPr>
          <p:cNvSpPr>
            <a:spLocks noGrp="1"/>
          </p:cNvSpPr>
          <p:nvPr>
            <p:ph type="title"/>
          </p:nvPr>
        </p:nvSpPr>
        <p:spPr/>
        <p:txBody>
          <a:bodyPr/>
          <a:lstStyle/>
          <a:p>
            <a:r>
              <a:rPr lang="ru-RU" dirty="0"/>
              <a:t>Коаксиальная биопечать</a:t>
            </a:r>
          </a:p>
        </p:txBody>
      </p:sp>
      <p:sp>
        <p:nvSpPr>
          <p:cNvPr id="4" name="TextBox 3">
            <a:extLst>
              <a:ext uri="{FF2B5EF4-FFF2-40B4-BE49-F238E27FC236}">
                <a16:creationId xmlns:a16="http://schemas.microsoft.com/office/drawing/2014/main" id="{217534A1-EF9F-4A47-9891-735A3C05BBD8}"/>
              </a:ext>
            </a:extLst>
          </p:cNvPr>
          <p:cNvSpPr txBox="1"/>
          <p:nvPr/>
        </p:nvSpPr>
        <p:spPr>
          <a:xfrm>
            <a:off x="6168008" y="3244334"/>
            <a:ext cx="4654442" cy="646331"/>
          </a:xfrm>
          <a:prstGeom prst="rect">
            <a:avLst/>
          </a:prstGeom>
          <a:noFill/>
        </p:spPr>
        <p:txBody>
          <a:bodyPr wrap="square">
            <a:spAutoFit/>
          </a:bodyPr>
          <a:lstStyle/>
          <a:p>
            <a:r>
              <a:rPr lang="ru-RU" dirty="0"/>
              <a:t>изображение каналов с помощью светового микроскопа;</a:t>
            </a:r>
          </a:p>
        </p:txBody>
      </p:sp>
      <p:pic>
        <p:nvPicPr>
          <p:cNvPr id="6" name="Рисунок 5">
            <a:extLst>
              <a:ext uri="{FF2B5EF4-FFF2-40B4-BE49-F238E27FC236}">
                <a16:creationId xmlns:a16="http://schemas.microsoft.com/office/drawing/2014/main" id="{E309FEF2-26A5-4DA6-ACA9-AACE7C8E85B7}"/>
              </a:ext>
            </a:extLst>
          </p:cNvPr>
          <p:cNvPicPr>
            <a:picLocks noChangeAspect="1"/>
          </p:cNvPicPr>
          <p:nvPr/>
        </p:nvPicPr>
        <p:blipFill>
          <a:blip r:embed="rId2"/>
          <a:stretch>
            <a:fillRect/>
          </a:stretch>
        </p:blipFill>
        <p:spPr>
          <a:xfrm>
            <a:off x="660159" y="2492896"/>
            <a:ext cx="5165998" cy="3586020"/>
          </a:xfrm>
          <a:prstGeom prst="rect">
            <a:avLst/>
          </a:prstGeom>
        </p:spPr>
      </p:pic>
    </p:spTree>
    <p:extLst>
      <p:ext uri="{BB962C8B-B14F-4D97-AF65-F5344CB8AC3E}">
        <p14:creationId xmlns:p14="http://schemas.microsoft.com/office/powerpoint/2010/main" val="207427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CFD07A-68A0-49C9-8F2C-1A17E007CA1F}"/>
              </a:ext>
            </a:extLst>
          </p:cNvPr>
          <p:cNvSpPr>
            <a:spLocks noGrp="1"/>
          </p:cNvSpPr>
          <p:nvPr>
            <p:ph type="title"/>
          </p:nvPr>
        </p:nvSpPr>
        <p:spPr/>
        <p:txBody>
          <a:bodyPr/>
          <a:lstStyle/>
          <a:p>
            <a:r>
              <a:rPr lang="ru-RU" dirty="0"/>
              <a:t>Коаксиальная биопечать</a:t>
            </a:r>
          </a:p>
        </p:txBody>
      </p:sp>
      <p:pic>
        <p:nvPicPr>
          <p:cNvPr id="4" name="Рисунок 3">
            <a:extLst>
              <a:ext uri="{FF2B5EF4-FFF2-40B4-BE49-F238E27FC236}">
                <a16:creationId xmlns:a16="http://schemas.microsoft.com/office/drawing/2014/main" id="{2ECECC7E-187B-414F-B804-47C63BF5E0D6}"/>
              </a:ext>
            </a:extLst>
          </p:cNvPr>
          <p:cNvPicPr>
            <a:picLocks noChangeAspect="1"/>
          </p:cNvPicPr>
          <p:nvPr/>
        </p:nvPicPr>
        <p:blipFill>
          <a:blip r:embed="rId2"/>
          <a:stretch>
            <a:fillRect/>
          </a:stretch>
        </p:blipFill>
        <p:spPr>
          <a:xfrm>
            <a:off x="263352" y="1700808"/>
            <a:ext cx="7537761" cy="4968552"/>
          </a:xfrm>
          <a:prstGeom prst="rect">
            <a:avLst/>
          </a:prstGeom>
        </p:spPr>
      </p:pic>
      <p:sp>
        <p:nvSpPr>
          <p:cNvPr id="6" name="TextBox 5">
            <a:extLst>
              <a:ext uri="{FF2B5EF4-FFF2-40B4-BE49-F238E27FC236}">
                <a16:creationId xmlns:a16="http://schemas.microsoft.com/office/drawing/2014/main" id="{C1F1104F-261A-4B3D-B2F3-2292888A6D16}"/>
              </a:ext>
            </a:extLst>
          </p:cNvPr>
          <p:cNvSpPr txBox="1"/>
          <p:nvPr/>
        </p:nvSpPr>
        <p:spPr>
          <a:xfrm>
            <a:off x="8328248" y="3424126"/>
            <a:ext cx="3261927" cy="923330"/>
          </a:xfrm>
          <a:prstGeom prst="rect">
            <a:avLst/>
          </a:prstGeom>
          <a:noFill/>
        </p:spPr>
        <p:txBody>
          <a:bodyPr wrap="square">
            <a:spAutoFit/>
          </a:bodyPr>
          <a:lstStyle/>
          <a:p>
            <a:r>
              <a:rPr lang="ru-RU" dirty="0"/>
              <a:t>перфузии длинного сосудистого канала средой для культивирования клеток;</a:t>
            </a:r>
          </a:p>
        </p:txBody>
      </p:sp>
    </p:spTree>
    <p:extLst>
      <p:ext uri="{BB962C8B-B14F-4D97-AF65-F5344CB8AC3E}">
        <p14:creationId xmlns:p14="http://schemas.microsoft.com/office/powerpoint/2010/main" val="206117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5CDBEC-BCDB-42CA-9CDF-0D1802F3D875}"/>
              </a:ext>
            </a:extLst>
          </p:cNvPr>
          <p:cNvSpPr>
            <a:spLocks noGrp="1"/>
          </p:cNvSpPr>
          <p:nvPr>
            <p:ph type="title"/>
          </p:nvPr>
        </p:nvSpPr>
        <p:spPr/>
        <p:txBody>
          <a:bodyPr/>
          <a:lstStyle/>
          <a:p>
            <a:r>
              <a:rPr lang="ru-RU" dirty="0"/>
              <a:t>Коаксиальная биопечать</a:t>
            </a:r>
          </a:p>
        </p:txBody>
      </p:sp>
      <p:pic>
        <p:nvPicPr>
          <p:cNvPr id="4" name="Рисунок 3">
            <a:extLst>
              <a:ext uri="{FF2B5EF4-FFF2-40B4-BE49-F238E27FC236}">
                <a16:creationId xmlns:a16="http://schemas.microsoft.com/office/drawing/2014/main" id="{52658B5B-39D7-4072-B572-5736C17B3EC2}"/>
              </a:ext>
            </a:extLst>
          </p:cNvPr>
          <p:cNvPicPr>
            <a:picLocks noChangeAspect="1"/>
          </p:cNvPicPr>
          <p:nvPr/>
        </p:nvPicPr>
        <p:blipFill>
          <a:blip r:embed="rId2"/>
          <a:stretch>
            <a:fillRect/>
          </a:stretch>
        </p:blipFill>
        <p:spPr>
          <a:xfrm>
            <a:off x="839416" y="1628800"/>
            <a:ext cx="9505056" cy="4311852"/>
          </a:xfrm>
          <a:prstGeom prst="rect">
            <a:avLst/>
          </a:prstGeom>
        </p:spPr>
      </p:pic>
      <p:sp>
        <p:nvSpPr>
          <p:cNvPr id="6" name="TextBox 5">
            <a:extLst>
              <a:ext uri="{FF2B5EF4-FFF2-40B4-BE49-F238E27FC236}">
                <a16:creationId xmlns:a16="http://schemas.microsoft.com/office/drawing/2014/main" id="{8D552855-0BB2-4370-9CAB-16DCB353CB2C}"/>
              </a:ext>
            </a:extLst>
          </p:cNvPr>
          <p:cNvSpPr txBox="1"/>
          <p:nvPr/>
        </p:nvSpPr>
        <p:spPr>
          <a:xfrm>
            <a:off x="119336" y="5940652"/>
            <a:ext cx="12072664" cy="923330"/>
          </a:xfrm>
          <a:prstGeom prst="rect">
            <a:avLst/>
          </a:prstGeom>
          <a:noFill/>
        </p:spPr>
        <p:txBody>
          <a:bodyPr wrap="square">
            <a:spAutoFit/>
          </a:bodyPr>
          <a:lstStyle/>
          <a:p>
            <a:r>
              <a:rPr lang="ru-RU" dirty="0"/>
              <a:t>(</a:t>
            </a:r>
            <a:r>
              <a:rPr lang="ru-RU" dirty="0" err="1"/>
              <a:t>iv</a:t>
            </a:r>
            <a:r>
              <a:rPr lang="ru-RU" dirty="0"/>
              <a:t>) и (v) изображение поперечного среза, полученное с помощью светового микроскопа, на котором окрашивание по </a:t>
            </a:r>
            <a:r>
              <a:rPr lang="ru-RU" dirty="0" err="1"/>
              <a:t>Верхоффу</a:t>
            </a:r>
            <a:r>
              <a:rPr lang="ru-RU" dirty="0"/>
              <a:t>-Ван </a:t>
            </a:r>
            <a:r>
              <a:rPr lang="ru-RU" dirty="0" err="1"/>
              <a:t>Гизону</a:t>
            </a:r>
            <a:r>
              <a:rPr lang="ru-RU" dirty="0"/>
              <a:t> (светло-розовый цвет) показало отложение гладкомышечного матрикса вокруг клеток и по всей стенке канала.</a:t>
            </a:r>
          </a:p>
        </p:txBody>
      </p:sp>
    </p:spTree>
    <p:extLst>
      <p:ext uri="{BB962C8B-B14F-4D97-AF65-F5344CB8AC3E}">
        <p14:creationId xmlns:p14="http://schemas.microsoft.com/office/powerpoint/2010/main" val="382999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7F1E12-891D-4B0C-A101-ED88841DDDA9}"/>
              </a:ext>
            </a:extLst>
          </p:cNvPr>
          <p:cNvSpPr>
            <a:spLocks noGrp="1"/>
          </p:cNvSpPr>
          <p:nvPr>
            <p:ph type="title"/>
          </p:nvPr>
        </p:nvSpPr>
        <p:spPr/>
        <p:txBody>
          <a:bodyPr/>
          <a:lstStyle/>
          <a:p>
            <a:r>
              <a:rPr lang="ru-RU" dirty="0"/>
              <a:t>Коаксиальная биопечать</a:t>
            </a:r>
            <a:br>
              <a:rPr lang="ru-RU" dirty="0"/>
            </a:br>
            <a:r>
              <a:rPr lang="en-US" dirty="0"/>
              <a:t>3D-</a:t>
            </a:r>
            <a:r>
              <a:rPr lang="ru-RU" dirty="0" err="1"/>
              <a:t>биопринт</a:t>
            </a:r>
            <a:r>
              <a:rPr lang="ru-RU" dirty="0"/>
              <a:t> </a:t>
            </a:r>
            <a:r>
              <a:rPr lang="en-US" dirty="0"/>
              <a:t>TEBV</a:t>
            </a:r>
            <a:endParaRPr lang="ru-RU" dirty="0"/>
          </a:p>
        </p:txBody>
      </p:sp>
      <p:pic>
        <p:nvPicPr>
          <p:cNvPr id="4" name="Рисунок 3">
            <a:extLst>
              <a:ext uri="{FF2B5EF4-FFF2-40B4-BE49-F238E27FC236}">
                <a16:creationId xmlns:a16="http://schemas.microsoft.com/office/drawing/2014/main" id="{E37E2C65-ACEA-417B-9605-181E45F39571}"/>
              </a:ext>
            </a:extLst>
          </p:cNvPr>
          <p:cNvPicPr>
            <a:picLocks noChangeAspect="1"/>
          </p:cNvPicPr>
          <p:nvPr/>
        </p:nvPicPr>
        <p:blipFill>
          <a:blip r:embed="rId2"/>
          <a:stretch>
            <a:fillRect/>
          </a:stretch>
        </p:blipFill>
        <p:spPr>
          <a:xfrm>
            <a:off x="623392" y="1833340"/>
            <a:ext cx="4776040" cy="4692004"/>
          </a:xfrm>
          <a:prstGeom prst="rect">
            <a:avLst/>
          </a:prstGeom>
        </p:spPr>
      </p:pic>
      <p:sp>
        <p:nvSpPr>
          <p:cNvPr id="6" name="TextBox 5">
            <a:extLst>
              <a:ext uri="{FF2B5EF4-FFF2-40B4-BE49-F238E27FC236}">
                <a16:creationId xmlns:a16="http://schemas.microsoft.com/office/drawing/2014/main" id="{0D79712B-050A-4A23-A6BD-0E90037B40D0}"/>
              </a:ext>
            </a:extLst>
          </p:cNvPr>
          <p:cNvSpPr txBox="1"/>
          <p:nvPr/>
        </p:nvSpPr>
        <p:spPr>
          <a:xfrm>
            <a:off x="5735960" y="2276872"/>
            <a:ext cx="6094602" cy="1477328"/>
          </a:xfrm>
          <a:prstGeom prst="rect">
            <a:avLst/>
          </a:prstGeom>
          <a:noFill/>
        </p:spPr>
        <p:txBody>
          <a:bodyPr wrap="square">
            <a:spAutoFit/>
          </a:bodyPr>
          <a:lstStyle/>
          <a:p>
            <a:r>
              <a:rPr lang="ru-RU" dirty="0"/>
              <a:t>3D-биопринт TEBV, содержащий эндотелий и гладкие мышцы, с использованием тройной коаксиальной печати клеток:</a:t>
            </a:r>
            <a:endParaRPr lang="en-US" dirty="0"/>
          </a:p>
          <a:p>
            <a:endParaRPr lang="en-US" dirty="0"/>
          </a:p>
          <a:p>
            <a:r>
              <a:rPr lang="ru-RU" dirty="0"/>
              <a:t>биоинформационная формула;</a:t>
            </a:r>
          </a:p>
        </p:txBody>
      </p:sp>
      <p:sp>
        <p:nvSpPr>
          <p:cNvPr id="10" name="TextBox 9">
            <a:extLst>
              <a:ext uri="{FF2B5EF4-FFF2-40B4-BE49-F238E27FC236}">
                <a16:creationId xmlns:a16="http://schemas.microsoft.com/office/drawing/2014/main" id="{3BC76A54-E5F3-4357-83FB-A4BFB7F708CC}"/>
              </a:ext>
            </a:extLst>
          </p:cNvPr>
          <p:cNvSpPr txBox="1"/>
          <p:nvPr/>
        </p:nvSpPr>
        <p:spPr>
          <a:xfrm>
            <a:off x="2830852" y="3306470"/>
            <a:ext cx="1824563" cy="338554"/>
          </a:xfrm>
          <a:prstGeom prst="rect">
            <a:avLst/>
          </a:prstGeom>
          <a:solidFill>
            <a:schemeClr val="bg1"/>
          </a:solidFill>
        </p:spPr>
        <p:txBody>
          <a:bodyPr wrap="square">
            <a:spAutoFit/>
          </a:bodyPr>
          <a:lstStyle/>
          <a:p>
            <a:pPr algn="r"/>
            <a:r>
              <a:rPr lang="ru-RU" sz="1600" dirty="0"/>
              <a:t>Сосудистый ЭЦМ</a:t>
            </a:r>
          </a:p>
        </p:txBody>
      </p:sp>
      <p:sp>
        <p:nvSpPr>
          <p:cNvPr id="8" name="TextBox 7">
            <a:extLst>
              <a:ext uri="{FF2B5EF4-FFF2-40B4-BE49-F238E27FC236}">
                <a16:creationId xmlns:a16="http://schemas.microsoft.com/office/drawing/2014/main" id="{60B030B0-A52C-4236-A0D3-2F23C8D8589E}"/>
              </a:ext>
            </a:extLst>
          </p:cNvPr>
          <p:cNvSpPr txBox="1"/>
          <p:nvPr/>
        </p:nvSpPr>
        <p:spPr>
          <a:xfrm>
            <a:off x="1931292" y="3306470"/>
            <a:ext cx="1080120" cy="338554"/>
          </a:xfrm>
          <a:prstGeom prst="rect">
            <a:avLst/>
          </a:prstGeom>
          <a:solidFill>
            <a:schemeClr val="bg1"/>
          </a:solidFill>
        </p:spPr>
        <p:txBody>
          <a:bodyPr wrap="square">
            <a:spAutoFit/>
          </a:bodyPr>
          <a:lstStyle/>
          <a:p>
            <a:r>
              <a:rPr lang="ru-RU" sz="1600" dirty="0"/>
              <a:t>Альгинат</a:t>
            </a:r>
          </a:p>
        </p:txBody>
      </p:sp>
    </p:spTree>
    <p:extLst>
      <p:ext uri="{BB962C8B-B14F-4D97-AF65-F5344CB8AC3E}">
        <p14:creationId xmlns:p14="http://schemas.microsoft.com/office/powerpoint/2010/main" val="221821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7F1E12-891D-4B0C-A101-ED88841DDDA9}"/>
              </a:ext>
            </a:extLst>
          </p:cNvPr>
          <p:cNvSpPr>
            <a:spLocks noGrp="1"/>
          </p:cNvSpPr>
          <p:nvPr>
            <p:ph type="title"/>
          </p:nvPr>
        </p:nvSpPr>
        <p:spPr/>
        <p:txBody>
          <a:bodyPr/>
          <a:lstStyle/>
          <a:p>
            <a:r>
              <a:rPr lang="ru-RU" dirty="0"/>
              <a:t>Коаксиальная биопечать</a:t>
            </a:r>
            <a:br>
              <a:rPr lang="ru-RU" dirty="0"/>
            </a:br>
            <a:r>
              <a:rPr lang="en-US" dirty="0"/>
              <a:t>3D-</a:t>
            </a:r>
            <a:r>
              <a:rPr lang="ru-RU" dirty="0" err="1"/>
              <a:t>биопринт</a:t>
            </a:r>
            <a:r>
              <a:rPr lang="ru-RU" dirty="0"/>
              <a:t> </a:t>
            </a:r>
            <a:r>
              <a:rPr lang="en-US" dirty="0"/>
              <a:t>TEBV</a:t>
            </a:r>
            <a:endParaRPr lang="ru-RU" dirty="0"/>
          </a:p>
        </p:txBody>
      </p:sp>
      <p:pic>
        <p:nvPicPr>
          <p:cNvPr id="5" name="Рисунок 4">
            <a:extLst>
              <a:ext uri="{FF2B5EF4-FFF2-40B4-BE49-F238E27FC236}">
                <a16:creationId xmlns:a16="http://schemas.microsoft.com/office/drawing/2014/main" id="{DFE70890-7BBD-4BFD-B3E1-5A65BF36F59B}"/>
              </a:ext>
            </a:extLst>
          </p:cNvPr>
          <p:cNvPicPr>
            <a:picLocks noChangeAspect="1"/>
          </p:cNvPicPr>
          <p:nvPr/>
        </p:nvPicPr>
        <p:blipFill>
          <a:blip r:embed="rId2"/>
          <a:stretch>
            <a:fillRect/>
          </a:stretch>
        </p:blipFill>
        <p:spPr>
          <a:xfrm>
            <a:off x="119336" y="1556792"/>
            <a:ext cx="5112568" cy="5209336"/>
          </a:xfrm>
          <a:prstGeom prst="rect">
            <a:avLst/>
          </a:prstGeom>
        </p:spPr>
      </p:pic>
      <p:sp>
        <p:nvSpPr>
          <p:cNvPr id="7" name="TextBox 6">
            <a:extLst>
              <a:ext uri="{FF2B5EF4-FFF2-40B4-BE49-F238E27FC236}">
                <a16:creationId xmlns:a16="http://schemas.microsoft.com/office/drawing/2014/main" id="{5F74719A-7A6B-4D7E-B827-5B0931B1DA9E}"/>
              </a:ext>
            </a:extLst>
          </p:cNvPr>
          <p:cNvSpPr txBox="1"/>
          <p:nvPr/>
        </p:nvSpPr>
        <p:spPr>
          <a:xfrm>
            <a:off x="5879976" y="3284984"/>
            <a:ext cx="6094602" cy="646331"/>
          </a:xfrm>
          <a:prstGeom prst="rect">
            <a:avLst/>
          </a:prstGeom>
          <a:noFill/>
        </p:spPr>
        <p:txBody>
          <a:bodyPr wrap="square">
            <a:spAutoFit/>
          </a:bodyPr>
          <a:lstStyle/>
          <a:p>
            <a:r>
              <a:rPr lang="ru-RU" dirty="0"/>
              <a:t>схематическое изображение тройной коаксиальной печати;</a:t>
            </a:r>
          </a:p>
        </p:txBody>
      </p:sp>
    </p:spTree>
    <p:extLst>
      <p:ext uri="{BB962C8B-B14F-4D97-AF65-F5344CB8AC3E}">
        <p14:creationId xmlns:p14="http://schemas.microsoft.com/office/powerpoint/2010/main" val="51240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7F1E12-891D-4B0C-A101-ED88841DDDA9}"/>
              </a:ext>
            </a:extLst>
          </p:cNvPr>
          <p:cNvSpPr>
            <a:spLocks noGrp="1"/>
          </p:cNvSpPr>
          <p:nvPr>
            <p:ph type="title"/>
          </p:nvPr>
        </p:nvSpPr>
        <p:spPr/>
        <p:txBody>
          <a:bodyPr/>
          <a:lstStyle/>
          <a:p>
            <a:r>
              <a:rPr lang="ru-RU" dirty="0"/>
              <a:t>Коаксиальная биопечать</a:t>
            </a:r>
            <a:br>
              <a:rPr lang="ru-RU" dirty="0"/>
            </a:br>
            <a:r>
              <a:rPr lang="en-US" dirty="0"/>
              <a:t>3D-</a:t>
            </a:r>
            <a:r>
              <a:rPr lang="ru-RU" dirty="0" err="1"/>
              <a:t>биопринт</a:t>
            </a:r>
            <a:r>
              <a:rPr lang="ru-RU" dirty="0"/>
              <a:t> </a:t>
            </a:r>
            <a:r>
              <a:rPr lang="en-US" dirty="0"/>
              <a:t>TEBV</a:t>
            </a:r>
            <a:endParaRPr lang="ru-RU" dirty="0"/>
          </a:p>
        </p:txBody>
      </p:sp>
      <p:pic>
        <p:nvPicPr>
          <p:cNvPr id="4" name="Рисунок 3">
            <a:extLst>
              <a:ext uri="{FF2B5EF4-FFF2-40B4-BE49-F238E27FC236}">
                <a16:creationId xmlns:a16="http://schemas.microsoft.com/office/drawing/2014/main" id="{1EAAED02-A766-4439-B633-1BDD8CAE9E1F}"/>
              </a:ext>
            </a:extLst>
          </p:cNvPr>
          <p:cNvPicPr>
            <a:picLocks noChangeAspect="1"/>
          </p:cNvPicPr>
          <p:nvPr/>
        </p:nvPicPr>
        <p:blipFill>
          <a:blip r:embed="rId2"/>
          <a:stretch>
            <a:fillRect/>
          </a:stretch>
        </p:blipFill>
        <p:spPr>
          <a:xfrm>
            <a:off x="119336" y="1628800"/>
            <a:ext cx="3960440" cy="5164414"/>
          </a:xfrm>
          <a:prstGeom prst="rect">
            <a:avLst/>
          </a:prstGeom>
        </p:spPr>
      </p:pic>
      <p:sp>
        <p:nvSpPr>
          <p:cNvPr id="7" name="TextBox 6">
            <a:extLst>
              <a:ext uri="{FF2B5EF4-FFF2-40B4-BE49-F238E27FC236}">
                <a16:creationId xmlns:a16="http://schemas.microsoft.com/office/drawing/2014/main" id="{534A68BA-E0A3-4A9A-A6C3-DC18381996FA}"/>
              </a:ext>
            </a:extLst>
          </p:cNvPr>
          <p:cNvSpPr txBox="1"/>
          <p:nvPr/>
        </p:nvSpPr>
        <p:spPr>
          <a:xfrm>
            <a:off x="4871864" y="2996952"/>
            <a:ext cx="6094602" cy="923330"/>
          </a:xfrm>
          <a:prstGeom prst="rect">
            <a:avLst/>
          </a:prstGeom>
          <a:noFill/>
        </p:spPr>
        <p:txBody>
          <a:bodyPr wrap="square">
            <a:spAutoFit/>
          </a:bodyPr>
          <a:lstStyle/>
          <a:p>
            <a:r>
              <a:rPr lang="ru-RU" dirty="0"/>
              <a:t>оценка </a:t>
            </a:r>
            <a:r>
              <a:rPr lang="ru-RU" dirty="0" err="1"/>
              <a:t>in</a:t>
            </a:r>
            <a:r>
              <a:rPr lang="ru-RU" dirty="0"/>
              <a:t> </a:t>
            </a:r>
            <a:r>
              <a:rPr lang="ru-RU" dirty="0" err="1"/>
              <a:t>vivo</a:t>
            </a:r>
            <a:r>
              <a:rPr lang="ru-RU" dirty="0"/>
              <a:t> преждевременных TEBV путем имплантации трансплантата брюшной аорты в модель крысы;</a:t>
            </a:r>
          </a:p>
        </p:txBody>
      </p:sp>
    </p:spTree>
    <p:extLst>
      <p:ext uri="{BB962C8B-B14F-4D97-AF65-F5344CB8AC3E}">
        <p14:creationId xmlns:p14="http://schemas.microsoft.com/office/powerpoint/2010/main" val="26395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7F1E12-891D-4B0C-A101-ED88841DDDA9}"/>
              </a:ext>
            </a:extLst>
          </p:cNvPr>
          <p:cNvSpPr>
            <a:spLocks noGrp="1"/>
          </p:cNvSpPr>
          <p:nvPr>
            <p:ph type="title"/>
          </p:nvPr>
        </p:nvSpPr>
        <p:spPr/>
        <p:txBody>
          <a:bodyPr/>
          <a:lstStyle/>
          <a:p>
            <a:r>
              <a:rPr lang="ru-RU" dirty="0"/>
              <a:t>Коаксиальная биопечать</a:t>
            </a:r>
            <a:br>
              <a:rPr lang="ru-RU" dirty="0"/>
            </a:br>
            <a:r>
              <a:rPr lang="en-US" dirty="0"/>
              <a:t>3D-</a:t>
            </a:r>
            <a:r>
              <a:rPr lang="ru-RU" dirty="0" err="1"/>
              <a:t>биопринт</a:t>
            </a:r>
            <a:r>
              <a:rPr lang="ru-RU" dirty="0"/>
              <a:t> </a:t>
            </a:r>
            <a:r>
              <a:rPr lang="en-US" dirty="0"/>
              <a:t>TEBV</a:t>
            </a:r>
            <a:endParaRPr lang="ru-RU" dirty="0"/>
          </a:p>
        </p:txBody>
      </p:sp>
      <p:pic>
        <p:nvPicPr>
          <p:cNvPr id="5" name="Рисунок 4">
            <a:extLst>
              <a:ext uri="{FF2B5EF4-FFF2-40B4-BE49-F238E27FC236}">
                <a16:creationId xmlns:a16="http://schemas.microsoft.com/office/drawing/2014/main" id="{D02FD0EF-1FEE-4DBB-AAA9-360B59A48410}"/>
              </a:ext>
            </a:extLst>
          </p:cNvPr>
          <p:cNvPicPr>
            <a:picLocks noChangeAspect="1"/>
          </p:cNvPicPr>
          <p:nvPr/>
        </p:nvPicPr>
        <p:blipFill>
          <a:blip r:embed="rId2"/>
          <a:stretch>
            <a:fillRect/>
          </a:stretch>
        </p:blipFill>
        <p:spPr>
          <a:xfrm>
            <a:off x="47328" y="1556792"/>
            <a:ext cx="4752528" cy="5275306"/>
          </a:xfrm>
          <a:prstGeom prst="rect">
            <a:avLst/>
          </a:prstGeom>
        </p:spPr>
      </p:pic>
      <p:sp>
        <p:nvSpPr>
          <p:cNvPr id="7" name="TextBox 6">
            <a:extLst>
              <a:ext uri="{FF2B5EF4-FFF2-40B4-BE49-F238E27FC236}">
                <a16:creationId xmlns:a16="http://schemas.microsoft.com/office/drawing/2014/main" id="{4FF6C692-B997-446A-A371-12C304A1E27F}"/>
              </a:ext>
            </a:extLst>
          </p:cNvPr>
          <p:cNvSpPr txBox="1"/>
          <p:nvPr/>
        </p:nvSpPr>
        <p:spPr>
          <a:xfrm>
            <a:off x="5447928" y="2420888"/>
            <a:ext cx="6094602" cy="1200329"/>
          </a:xfrm>
          <a:prstGeom prst="rect">
            <a:avLst/>
          </a:prstGeom>
          <a:noFill/>
        </p:spPr>
        <p:txBody>
          <a:bodyPr wrap="square">
            <a:spAutoFit/>
          </a:bodyPr>
          <a:lstStyle/>
          <a:p>
            <a:r>
              <a:rPr lang="ru-RU" dirty="0"/>
              <a:t>конфокальное микроскопическое изображение </a:t>
            </a:r>
            <a:r>
              <a:rPr lang="ru-RU" dirty="0" err="1"/>
              <a:t>биопечатного</a:t>
            </a:r>
            <a:r>
              <a:rPr lang="ru-RU" dirty="0"/>
              <a:t> кровеносного сосуда, в котором объединены эндотелиальный (зеленый) и мышечный (красный) слои (масштабная линейка: 200 мкм);</a:t>
            </a:r>
          </a:p>
        </p:txBody>
      </p:sp>
    </p:spTree>
    <p:extLst>
      <p:ext uri="{BB962C8B-B14F-4D97-AF65-F5344CB8AC3E}">
        <p14:creationId xmlns:p14="http://schemas.microsoft.com/office/powerpoint/2010/main" val="376629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7F1E12-891D-4B0C-A101-ED88841DDDA9}"/>
              </a:ext>
            </a:extLst>
          </p:cNvPr>
          <p:cNvSpPr>
            <a:spLocks noGrp="1"/>
          </p:cNvSpPr>
          <p:nvPr>
            <p:ph type="title"/>
          </p:nvPr>
        </p:nvSpPr>
        <p:spPr/>
        <p:txBody>
          <a:bodyPr/>
          <a:lstStyle/>
          <a:p>
            <a:r>
              <a:rPr lang="ru-RU" dirty="0"/>
              <a:t>Коаксиальная биопечать</a:t>
            </a:r>
            <a:br>
              <a:rPr lang="ru-RU" dirty="0"/>
            </a:br>
            <a:r>
              <a:rPr lang="en-US" dirty="0"/>
              <a:t>3D-</a:t>
            </a:r>
            <a:r>
              <a:rPr lang="ru-RU" dirty="0" err="1"/>
              <a:t>биопринт</a:t>
            </a:r>
            <a:r>
              <a:rPr lang="ru-RU" dirty="0"/>
              <a:t> </a:t>
            </a:r>
            <a:r>
              <a:rPr lang="en-US" dirty="0"/>
              <a:t>TEBV</a:t>
            </a:r>
            <a:endParaRPr lang="ru-RU" dirty="0"/>
          </a:p>
        </p:txBody>
      </p:sp>
      <p:pic>
        <p:nvPicPr>
          <p:cNvPr id="4" name="Рисунок 3">
            <a:extLst>
              <a:ext uri="{FF2B5EF4-FFF2-40B4-BE49-F238E27FC236}">
                <a16:creationId xmlns:a16="http://schemas.microsoft.com/office/drawing/2014/main" id="{ADFAC304-6652-41F0-AACD-21A3D326B331}"/>
              </a:ext>
            </a:extLst>
          </p:cNvPr>
          <p:cNvPicPr>
            <a:picLocks noChangeAspect="1"/>
          </p:cNvPicPr>
          <p:nvPr/>
        </p:nvPicPr>
        <p:blipFill>
          <a:blip r:embed="rId2"/>
          <a:stretch>
            <a:fillRect/>
          </a:stretch>
        </p:blipFill>
        <p:spPr>
          <a:xfrm>
            <a:off x="47328" y="1556792"/>
            <a:ext cx="6828675" cy="5301208"/>
          </a:xfrm>
          <a:prstGeom prst="rect">
            <a:avLst/>
          </a:prstGeom>
        </p:spPr>
      </p:pic>
      <p:sp>
        <p:nvSpPr>
          <p:cNvPr id="7" name="TextBox 6">
            <a:extLst>
              <a:ext uri="{FF2B5EF4-FFF2-40B4-BE49-F238E27FC236}">
                <a16:creationId xmlns:a16="http://schemas.microsoft.com/office/drawing/2014/main" id="{B35C9951-D900-4592-B370-DDA8D66F5C17}"/>
              </a:ext>
            </a:extLst>
          </p:cNvPr>
          <p:cNvSpPr txBox="1"/>
          <p:nvPr/>
        </p:nvSpPr>
        <p:spPr>
          <a:xfrm>
            <a:off x="7536160" y="2420888"/>
            <a:ext cx="4006370" cy="646331"/>
          </a:xfrm>
          <a:prstGeom prst="rect">
            <a:avLst/>
          </a:prstGeom>
          <a:noFill/>
        </p:spPr>
        <p:txBody>
          <a:bodyPr wrap="square">
            <a:spAutoFit/>
          </a:bodyPr>
          <a:lstStyle/>
          <a:p>
            <a:r>
              <a:rPr lang="ru-RU" dirty="0"/>
              <a:t>первоначально TEBV имел размер, аналогичный брюшной аорте крысы;</a:t>
            </a:r>
          </a:p>
        </p:txBody>
      </p:sp>
    </p:spTree>
    <p:extLst>
      <p:ext uri="{BB962C8B-B14F-4D97-AF65-F5344CB8AC3E}">
        <p14:creationId xmlns:p14="http://schemas.microsoft.com/office/powerpoint/2010/main" val="28630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C7C64E-9547-43E1-9FA2-8464ED7B70CD}"/>
              </a:ext>
            </a:extLst>
          </p:cNvPr>
          <p:cNvSpPr>
            <a:spLocks noGrp="1"/>
          </p:cNvSpPr>
          <p:nvPr>
            <p:ph type="title"/>
          </p:nvPr>
        </p:nvSpPr>
        <p:spPr/>
        <p:txBody>
          <a:bodyPr/>
          <a:lstStyle/>
          <a:p>
            <a:r>
              <a:rPr lang="ru-RU" dirty="0"/>
              <a:t>МОТИВАЦИЯ</a:t>
            </a:r>
          </a:p>
        </p:txBody>
      </p:sp>
      <p:sp>
        <p:nvSpPr>
          <p:cNvPr id="4" name="TextBox 3">
            <a:extLst>
              <a:ext uri="{FF2B5EF4-FFF2-40B4-BE49-F238E27FC236}">
                <a16:creationId xmlns:a16="http://schemas.microsoft.com/office/drawing/2014/main" id="{DDD289B9-AF96-4036-B989-FCC208C698CA}"/>
              </a:ext>
            </a:extLst>
          </p:cNvPr>
          <p:cNvSpPr txBox="1"/>
          <p:nvPr/>
        </p:nvSpPr>
        <p:spPr>
          <a:xfrm>
            <a:off x="6802953" y="2204864"/>
            <a:ext cx="5368242" cy="2862322"/>
          </a:xfrm>
          <a:prstGeom prst="rect">
            <a:avLst/>
          </a:prstGeom>
          <a:noFill/>
        </p:spPr>
        <p:txBody>
          <a:bodyPr wrap="square">
            <a:spAutoFit/>
          </a:bodyPr>
          <a:lstStyle/>
          <a:p>
            <a:r>
              <a:rPr lang="ru-RU" b="0" i="0" dirty="0">
                <a:solidFill>
                  <a:srgbClr val="212121"/>
                </a:solidFill>
                <a:effectLst/>
                <a:latin typeface="BlinkMacSystemFont"/>
              </a:rPr>
              <a:t>Технология 3D-биопечати становится все более сложной, чтобы позволить многоклеточным конструкциям человеческого масштаба с высоким разрешением лучше имитировать микроокружение нативной ткани. Конечная цель состоит в том, чтобы достичь необходимой сложности в процессе биопечати для </a:t>
            </a:r>
            <a:r>
              <a:rPr lang="ru-RU" b="0" i="0" dirty="0" err="1">
                <a:solidFill>
                  <a:srgbClr val="212121"/>
                </a:solidFill>
                <a:effectLst/>
                <a:latin typeface="BlinkMacSystemFont"/>
              </a:rPr>
              <a:t>биопроизводства</a:t>
            </a:r>
            <a:r>
              <a:rPr lang="ru-RU" b="0" i="0" dirty="0">
                <a:solidFill>
                  <a:srgbClr val="212121"/>
                </a:solidFill>
                <a:effectLst/>
                <a:latin typeface="BlinkMacSystemFont"/>
              </a:rPr>
              <a:t> полнофункциональных тканей и органов, чтобы решить проблему нехватки органов и отсутствия моделей заболеваний для конкретных пациентов.</a:t>
            </a:r>
            <a:endParaRPr lang="ru-RU" dirty="0"/>
          </a:p>
        </p:txBody>
      </p:sp>
      <p:pic>
        <p:nvPicPr>
          <p:cNvPr id="10242" name="Picture 2" descr="Recent Accomplishments In 3D Bioprinting - Manufactur3D">
            <a:extLst>
              <a:ext uri="{FF2B5EF4-FFF2-40B4-BE49-F238E27FC236}">
                <a16:creationId xmlns:a16="http://schemas.microsoft.com/office/drawing/2014/main" id="{2DDDD0F9-83DD-4BAD-BA69-88F296CB0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772816"/>
            <a:ext cx="6324600"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23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7F1E12-891D-4B0C-A101-ED88841DDDA9}"/>
              </a:ext>
            </a:extLst>
          </p:cNvPr>
          <p:cNvSpPr>
            <a:spLocks noGrp="1"/>
          </p:cNvSpPr>
          <p:nvPr>
            <p:ph type="title"/>
          </p:nvPr>
        </p:nvSpPr>
        <p:spPr/>
        <p:txBody>
          <a:bodyPr/>
          <a:lstStyle/>
          <a:p>
            <a:r>
              <a:rPr lang="ru-RU" dirty="0"/>
              <a:t>Коаксиальная биопечать</a:t>
            </a:r>
            <a:br>
              <a:rPr lang="ru-RU" dirty="0"/>
            </a:br>
            <a:r>
              <a:rPr lang="en-US" dirty="0"/>
              <a:t>3D-</a:t>
            </a:r>
            <a:r>
              <a:rPr lang="ru-RU" dirty="0" err="1"/>
              <a:t>биопринт</a:t>
            </a:r>
            <a:r>
              <a:rPr lang="ru-RU" dirty="0"/>
              <a:t> </a:t>
            </a:r>
            <a:r>
              <a:rPr lang="en-US" dirty="0"/>
              <a:t>TEBV</a:t>
            </a:r>
            <a:endParaRPr lang="ru-RU" dirty="0"/>
          </a:p>
        </p:txBody>
      </p:sp>
      <p:pic>
        <p:nvPicPr>
          <p:cNvPr id="5" name="Рисунок 4">
            <a:extLst>
              <a:ext uri="{FF2B5EF4-FFF2-40B4-BE49-F238E27FC236}">
                <a16:creationId xmlns:a16="http://schemas.microsoft.com/office/drawing/2014/main" id="{2DC79D46-DBA6-4D3B-BE3D-B2D6132BB3AD}"/>
              </a:ext>
            </a:extLst>
          </p:cNvPr>
          <p:cNvPicPr>
            <a:picLocks noChangeAspect="1"/>
          </p:cNvPicPr>
          <p:nvPr/>
        </p:nvPicPr>
        <p:blipFill>
          <a:blip r:embed="rId2"/>
          <a:stretch>
            <a:fillRect/>
          </a:stretch>
        </p:blipFill>
        <p:spPr>
          <a:xfrm>
            <a:off x="13982" y="1556792"/>
            <a:ext cx="7534252" cy="5301208"/>
          </a:xfrm>
          <a:prstGeom prst="rect">
            <a:avLst/>
          </a:prstGeom>
        </p:spPr>
      </p:pic>
      <p:sp>
        <p:nvSpPr>
          <p:cNvPr id="7" name="TextBox 6">
            <a:extLst>
              <a:ext uri="{FF2B5EF4-FFF2-40B4-BE49-F238E27FC236}">
                <a16:creationId xmlns:a16="http://schemas.microsoft.com/office/drawing/2014/main" id="{2D3CF19B-D98C-4A9A-8FD4-B9E62A2E854F}"/>
              </a:ext>
            </a:extLst>
          </p:cNvPr>
          <p:cNvSpPr txBox="1"/>
          <p:nvPr/>
        </p:nvSpPr>
        <p:spPr>
          <a:xfrm>
            <a:off x="7896200" y="2967335"/>
            <a:ext cx="3261927" cy="923330"/>
          </a:xfrm>
          <a:prstGeom prst="rect">
            <a:avLst/>
          </a:prstGeom>
          <a:noFill/>
        </p:spPr>
        <p:txBody>
          <a:bodyPr wrap="square">
            <a:spAutoFit/>
          </a:bodyPr>
          <a:lstStyle/>
          <a:p>
            <a:r>
              <a:rPr lang="ru-RU" dirty="0"/>
              <a:t>имплантация TEBV как </a:t>
            </a:r>
            <a:r>
              <a:rPr lang="ru-RU" dirty="0" err="1"/>
              <a:t>интерпозиционный</a:t>
            </a:r>
            <a:r>
              <a:rPr lang="ru-RU" dirty="0"/>
              <a:t> трансплантат</a:t>
            </a:r>
          </a:p>
        </p:txBody>
      </p:sp>
    </p:spTree>
    <p:extLst>
      <p:ext uri="{BB962C8B-B14F-4D97-AF65-F5344CB8AC3E}">
        <p14:creationId xmlns:p14="http://schemas.microsoft.com/office/powerpoint/2010/main" val="169974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7F1E12-891D-4B0C-A101-ED88841DDDA9}"/>
              </a:ext>
            </a:extLst>
          </p:cNvPr>
          <p:cNvSpPr>
            <a:spLocks noGrp="1"/>
          </p:cNvSpPr>
          <p:nvPr>
            <p:ph type="title"/>
          </p:nvPr>
        </p:nvSpPr>
        <p:spPr/>
        <p:txBody>
          <a:bodyPr/>
          <a:lstStyle/>
          <a:p>
            <a:r>
              <a:rPr lang="ru-RU" dirty="0"/>
              <a:t>Коаксиальная биопечать</a:t>
            </a:r>
            <a:br>
              <a:rPr lang="ru-RU" dirty="0"/>
            </a:br>
            <a:r>
              <a:rPr lang="en-US" dirty="0"/>
              <a:t>3D-</a:t>
            </a:r>
            <a:r>
              <a:rPr lang="ru-RU" dirty="0" err="1"/>
              <a:t>биопринт</a:t>
            </a:r>
            <a:r>
              <a:rPr lang="ru-RU" dirty="0"/>
              <a:t> </a:t>
            </a:r>
            <a:r>
              <a:rPr lang="en-US" dirty="0"/>
              <a:t>TEBV</a:t>
            </a:r>
            <a:endParaRPr lang="ru-RU" dirty="0"/>
          </a:p>
        </p:txBody>
      </p:sp>
      <p:pic>
        <p:nvPicPr>
          <p:cNvPr id="4" name="Рисунок 3">
            <a:extLst>
              <a:ext uri="{FF2B5EF4-FFF2-40B4-BE49-F238E27FC236}">
                <a16:creationId xmlns:a16="http://schemas.microsoft.com/office/drawing/2014/main" id="{467956CF-9213-4C0C-917B-15BC70A2EAEF}"/>
              </a:ext>
            </a:extLst>
          </p:cNvPr>
          <p:cNvPicPr>
            <a:picLocks noChangeAspect="1"/>
          </p:cNvPicPr>
          <p:nvPr/>
        </p:nvPicPr>
        <p:blipFill>
          <a:blip r:embed="rId2"/>
          <a:stretch>
            <a:fillRect/>
          </a:stretch>
        </p:blipFill>
        <p:spPr>
          <a:xfrm>
            <a:off x="47327" y="1556792"/>
            <a:ext cx="7116197" cy="5301208"/>
          </a:xfrm>
          <a:prstGeom prst="rect">
            <a:avLst/>
          </a:prstGeom>
        </p:spPr>
      </p:pic>
      <p:sp>
        <p:nvSpPr>
          <p:cNvPr id="7" name="TextBox 6">
            <a:extLst>
              <a:ext uri="{FF2B5EF4-FFF2-40B4-BE49-F238E27FC236}">
                <a16:creationId xmlns:a16="http://schemas.microsoft.com/office/drawing/2014/main" id="{6DBAAC82-23DC-456E-9330-7F2F0B397AE7}"/>
              </a:ext>
            </a:extLst>
          </p:cNvPr>
          <p:cNvSpPr txBox="1"/>
          <p:nvPr/>
        </p:nvSpPr>
        <p:spPr>
          <a:xfrm>
            <a:off x="7752184" y="3645024"/>
            <a:ext cx="3862354" cy="646331"/>
          </a:xfrm>
          <a:prstGeom prst="rect">
            <a:avLst/>
          </a:prstGeom>
          <a:noFill/>
        </p:spPr>
        <p:txBody>
          <a:bodyPr wrap="square">
            <a:spAutoFit/>
          </a:bodyPr>
          <a:lstStyle/>
          <a:p>
            <a:r>
              <a:rPr lang="ru-RU" dirty="0"/>
              <a:t>добавлена оболочка из </a:t>
            </a:r>
            <a:r>
              <a:rPr lang="ru-RU" dirty="0" err="1"/>
              <a:t>поликапролактона</a:t>
            </a:r>
            <a:r>
              <a:rPr lang="ru-RU" dirty="0"/>
              <a:t> (PCL).</a:t>
            </a:r>
          </a:p>
        </p:txBody>
      </p:sp>
    </p:spTree>
    <p:extLst>
      <p:ext uri="{BB962C8B-B14F-4D97-AF65-F5344CB8AC3E}">
        <p14:creationId xmlns:p14="http://schemas.microsoft.com/office/powerpoint/2010/main" val="92842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38C657-050F-4120-B214-9BE4A0A6ADC4}"/>
              </a:ext>
            </a:extLst>
          </p:cNvPr>
          <p:cNvSpPr>
            <a:spLocks noGrp="1"/>
          </p:cNvSpPr>
          <p:nvPr>
            <p:ph type="title"/>
          </p:nvPr>
        </p:nvSpPr>
        <p:spPr/>
        <p:txBody>
          <a:bodyPr/>
          <a:lstStyle/>
          <a:p>
            <a:r>
              <a:rPr lang="ru-RU" dirty="0"/>
              <a:t>Новая коаксиальная биопечать, интегрированная с перекрестным связыванием </a:t>
            </a:r>
            <a:r>
              <a:rPr lang="ru-RU" dirty="0" err="1"/>
              <a:t>in</a:t>
            </a:r>
            <a:r>
              <a:rPr lang="ru-RU" dirty="0"/>
              <a:t> </a:t>
            </a:r>
            <a:r>
              <a:rPr lang="ru-RU" dirty="0" err="1"/>
              <a:t>situ</a:t>
            </a:r>
            <a:endParaRPr lang="ru-RU" dirty="0"/>
          </a:p>
        </p:txBody>
      </p:sp>
      <p:sp>
        <p:nvSpPr>
          <p:cNvPr id="6" name="TextBox 5">
            <a:extLst>
              <a:ext uri="{FF2B5EF4-FFF2-40B4-BE49-F238E27FC236}">
                <a16:creationId xmlns:a16="http://schemas.microsoft.com/office/drawing/2014/main" id="{42EC8D19-8B99-4604-85D6-5D64D7737DB5}"/>
              </a:ext>
            </a:extLst>
          </p:cNvPr>
          <p:cNvSpPr txBox="1"/>
          <p:nvPr/>
        </p:nvSpPr>
        <p:spPr>
          <a:xfrm>
            <a:off x="47328" y="5975216"/>
            <a:ext cx="11953328" cy="1477328"/>
          </a:xfrm>
          <a:prstGeom prst="rect">
            <a:avLst/>
          </a:prstGeom>
          <a:noFill/>
        </p:spPr>
        <p:txBody>
          <a:bodyPr wrap="square">
            <a:spAutoFit/>
          </a:bodyPr>
          <a:lstStyle/>
          <a:p>
            <a:r>
              <a:rPr lang="ru-RU" dirty="0"/>
              <a:t>Схематические и репрезентативные флуоресцентные изображения для печати нитей различной архитектуры: </a:t>
            </a:r>
          </a:p>
          <a:p>
            <a:pPr marL="400050" indent="-400050">
              <a:buAutoNum type="romanLcParenBoth"/>
            </a:pPr>
            <a:r>
              <a:rPr lang="ru-RU" dirty="0"/>
              <a:t>структура сердцевина-оболочка, напечатанная с разными </a:t>
            </a:r>
            <a:r>
              <a:rPr lang="ru-RU" dirty="0" err="1"/>
              <a:t>флуорофорами</a:t>
            </a:r>
            <a:endParaRPr lang="ru-RU" dirty="0"/>
          </a:p>
          <a:p>
            <a:pPr marL="400050" indent="-400050">
              <a:buFontTx/>
              <a:buAutoNum type="romanLcParenBoth"/>
            </a:pPr>
            <a:r>
              <a:rPr lang="ru-RU" dirty="0"/>
              <a:t>с двумя красками, </a:t>
            </a:r>
          </a:p>
          <a:p>
            <a:pPr marL="400050" indent="-400050">
              <a:buFontTx/>
              <a:buAutoNum type="romanLcParenBoth"/>
            </a:pPr>
            <a:r>
              <a:rPr lang="ru-RU" dirty="0"/>
              <a:t>содержащие клетки, помеченные разными красители </a:t>
            </a:r>
          </a:p>
          <a:p>
            <a:pPr marL="400050" indent="-400050">
              <a:buAutoNum type="romanLcParenBoth"/>
            </a:pPr>
            <a:endParaRPr lang="ru-RU" dirty="0"/>
          </a:p>
        </p:txBody>
      </p:sp>
      <p:pic>
        <p:nvPicPr>
          <p:cNvPr id="10" name="Рисунок 9">
            <a:extLst>
              <a:ext uri="{FF2B5EF4-FFF2-40B4-BE49-F238E27FC236}">
                <a16:creationId xmlns:a16="http://schemas.microsoft.com/office/drawing/2014/main" id="{860B84E8-9D58-4A7B-AC90-9185E4DAA70F}"/>
              </a:ext>
            </a:extLst>
          </p:cNvPr>
          <p:cNvPicPr>
            <a:picLocks noChangeAspect="1"/>
          </p:cNvPicPr>
          <p:nvPr/>
        </p:nvPicPr>
        <p:blipFill>
          <a:blip r:embed="rId2"/>
          <a:stretch>
            <a:fillRect/>
          </a:stretch>
        </p:blipFill>
        <p:spPr>
          <a:xfrm>
            <a:off x="158026" y="2420888"/>
            <a:ext cx="11875948" cy="2160240"/>
          </a:xfrm>
          <a:prstGeom prst="rect">
            <a:avLst/>
          </a:prstGeom>
        </p:spPr>
      </p:pic>
    </p:spTree>
    <p:extLst>
      <p:ext uri="{BB962C8B-B14F-4D97-AF65-F5344CB8AC3E}">
        <p14:creationId xmlns:p14="http://schemas.microsoft.com/office/powerpoint/2010/main" val="322587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38C657-050F-4120-B214-9BE4A0A6ADC4}"/>
              </a:ext>
            </a:extLst>
          </p:cNvPr>
          <p:cNvSpPr>
            <a:spLocks noGrp="1"/>
          </p:cNvSpPr>
          <p:nvPr>
            <p:ph type="title"/>
          </p:nvPr>
        </p:nvSpPr>
        <p:spPr/>
        <p:txBody>
          <a:bodyPr/>
          <a:lstStyle/>
          <a:p>
            <a:r>
              <a:rPr lang="ru-RU" dirty="0"/>
              <a:t>Новая коаксиальная биопечать, интегрированная с перекрестным связыванием </a:t>
            </a:r>
            <a:r>
              <a:rPr lang="ru-RU" dirty="0" err="1"/>
              <a:t>in</a:t>
            </a:r>
            <a:r>
              <a:rPr lang="ru-RU" dirty="0"/>
              <a:t> </a:t>
            </a:r>
            <a:r>
              <a:rPr lang="ru-RU" dirty="0" err="1"/>
              <a:t>situ</a:t>
            </a:r>
            <a:endParaRPr lang="ru-RU" dirty="0"/>
          </a:p>
        </p:txBody>
      </p:sp>
      <p:sp>
        <p:nvSpPr>
          <p:cNvPr id="6" name="TextBox 5">
            <a:extLst>
              <a:ext uri="{FF2B5EF4-FFF2-40B4-BE49-F238E27FC236}">
                <a16:creationId xmlns:a16="http://schemas.microsoft.com/office/drawing/2014/main" id="{42EC8D19-8B99-4604-85D6-5D64D7737DB5}"/>
              </a:ext>
            </a:extLst>
          </p:cNvPr>
          <p:cNvSpPr txBox="1"/>
          <p:nvPr/>
        </p:nvSpPr>
        <p:spPr>
          <a:xfrm>
            <a:off x="194427" y="5445224"/>
            <a:ext cx="11953328" cy="923330"/>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(iv) гетерогенные нити с прерывистой структурой. Схематические и репрезентативные флуоресцентные изображения для печати нитей, напечатанных разными флуорофорами (v) или двумя чернилами, содержащими клетки, меченные разными красителями (vi);</a:t>
            </a:r>
            <a:endParaRPr lang="ru-RU" dirty="0"/>
          </a:p>
        </p:txBody>
      </p:sp>
      <p:pic>
        <p:nvPicPr>
          <p:cNvPr id="7" name="Рисунок 6">
            <a:extLst>
              <a:ext uri="{FF2B5EF4-FFF2-40B4-BE49-F238E27FC236}">
                <a16:creationId xmlns:a16="http://schemas.microsoft.com/office/drawing/2014/main" id="{9DC33D16-7E70-4105-ADF7-209BC0F16201}"/>
              </a:ext>
            </a:extLst>
          </p:cNvPr>
          <p:cNvPicPr>
            <a:picLocks noChangeAspect="1"/>
          </p:cNvPicPr>
          <p:nvPr/>
        </p:nvPicPr>
        <p:blipFill>
          <a:blip r:embed="rId2"/>
          <a:stretch>
            <a:fillRect/>
          </a:stretch>
        </p:blipFill>
        <p:spPr>
          <a:xfrm>
            <a:off x="263352" y="1700808"/>
            <a:ext cx="11806229" cy="2016224"/>
          </a:xfrm>
          <a:prstGeom prst="rect">
            <a:avLst/>
          </a:prstGeom>
        </p:spPr>
      </p:pic>
    </p:spTree>
    <p:extLst>
      <p:ext uri="{BB962C8B-B14F-4D97-AF65-F5344CB8AC3E}">
        <p14:creationId xmlns:p14="http://schemas.microsoft.com/office/powerpoint/2010/main" val="264086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38C657-050F-4120-B214-9BE4A0A6ADC4}"/>
              </a:ext>
            </a:extLst>
          </p:cNvPr>
          <p:cNvSpPr>
            <a:spLocks noGrp="1"/>
          </p:cNvSpPr>
          <p:nvPr>
            <p:ph type="title"/>
          </p:nvPr>
        </p:nvSpPr>
        <p:spPr/>
        <p:txBody>
          <a:bodyPr/>
          <a:lstStyle/>
          <a:p>
            <a:r>
              <a:rPr lang="ru-RU" dirty="0"/>
              <a:t>Новая коаксиальная биопечать, интегрированная с перекрестным связыванием </a:t>
            </a:r>
            <a:r>
              <a:rPr lang="ru-RU" dirty="0" err="1"/>
              <a:t>in</a:t>
            </a:r>
            <a:r>
              <a:rPr lang="ru-RU" dirty="0"/>
              <a:t> </a:t>
            </a:r>
            <a:r>
              <a:rPr lang="ru-RU" dirty="0" err="1"/>
              <a:t>situ</a:t>
            </a:r>
            <a:endParaRPr lang="ru-RU" dirty="0"/>
          </a:p>
        </p:txBody>
      </p:sp>
      <p:sp>
        <p:nvSpPr>
          <p:cNvPr id="6" name="TextBox 5">
            <a:extLst>
              <a:ext uri="{FF2B5EF4-FFF2-40B4-BE49-F238E27FC236}">
                <a16:creationId xmlns:a16="http://schemas.microsoft.com/office/drawing/2014/main" id="{42EC8D19-8B99-4604-85D6-5D64D7737DB5}"/>
              </a:ext>
            </a:extLst>
          </p:cNvPr>
          <p:cNvSpPr txBox="1"/>
          <p:nvPr/>
        </p:nvSpPr>
        <p:spPr>
          <a:xfrm>
            <a:off x="119336" y="5295984"/>
            <a:ext cx="11953328" cy="923330"/>
          </a:xfrm>
          <a:prstGeom prst="rect">
            <a:avLst/>
          </a:prstGeom>
          <a:noFill/>
        </p:spPr>
        <p:txBody>
          <a:bodyPr wrap="square">
            <a:spAutoFit/>
          </a:bodyPr>
          <a:lstStyle/>
          <a:p>
            <a:r>
              <a:rPr lang="ru-RU" dirty="0"/>
              <a:t>(</a:t>
            </a:r>
            <a:r>
              <a:rPr lang="ru-RU" dirty="0" err="1"/>
              <a:t>vii</a:t>
            </a:r>
            <a:r>
              <a:rPr lang="ru-RU" dirty="0"/>
              <a:t>) полые нити, напечатанные коаксиальным соплом с более длинным сердечником, и репрезентативные изображения напечатанных полых трубок до или после перфузии раствором красителя (</a:t>
            </a:r>
            <a:r>
              <a:rPr lang="ru-RU" dirty="0" err="1"/>
              <a:t>viii</a:t>
            </a:r>
            <a:r>
              <a:rPr lang="ru-RU" dirty="0"/>
              <a:t>) или с клетками в напечатанных трубках (</a:t>
            </a:r>
            <a:r>
              <a:rPr lang="ru-RU" dirty="0" err="1"/>
              <a:t>ix</a:t>
            </a:r>
            <a:r>
              <a:rPr lang="ru-RU" dirty="0"/>
              <a:t>). (масштабные линейки: 500 мкм).</a:t>
            </a:r>
          </a:p>
        </p:txBody>
      </p:sp>
      <p:pic>
        <p:nvPicPr>
          <p:cNvPr id="7" name="Рисунок 6">
            <a:extLst>
              <a:ext uri="{FF2B5EF4-FFF2-40B4-BE49-F238E27FC236}">
                <a16:creationId xmlns:a16="http://schemas.microsoft.com/office/drawing/2014/main" id="{9A4972F3-8307-4669-9BC0-9543A94F139D}"/>
              </a:ext>
            </a:extLst>
          </p:cNvPr>
          <p:cNvPicPr>
            <a:picLocks noChangeAspect="1"/>
          </p:cNvPicPr>
          <p:nvPr/>
        </p:nvPicPr>
        <p:blipFill>
          <a:blip r:embed="rId2"/>
          <a:stretch>
            <a:fillRect/>
          </a:stretch>
        </p:blipFill>
        <p:spPr>
          <a:xfrm>
            <a:off x="337541" y="1988840"/>
            <a:ext cx="11516918" cy="2088232"/>
          </a:xfrm>
          <a:prstGeom prst="rect">
            <a:avLst/>
          </a:prstGeom>
        </p:spPr>
      </p:pic>
    </p:spTree>
    <p:extLst>
      <p:ext uri="{BB962C8B-B14F-4D97-AF65-F5344CB8AC3E}">
        <p14:creationId xmlns:p14="http://schemas.microsoft.com/office/powerpoint/2010/main" val="79042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38C657-050F-4120-B214-9BE4A0A6ADC4}"/>
              </a:ext>
            </a:extLst>
          </p:cNvPr>
          <p:cNvSpPr>
            <a:spLocks noGrp="1"/>
          </p:cNvSpPr>
          <p:nvPr>
            <p:ph type="title"/>
          </p:nvPr>
        </p:nvSpPr>
        <p:spPr/>
        <p:txBody>
          <a:bodyPr/>
          <a:lstStyle/>
          <a:p>
            <a:r>
              <a:rPr lang="ru-RU" dirty="0"/>
              <a:t>Новая коаксиальная биопечать, интегрированная с перекрестным связыванием </a:t>
            </a:r>
            <a:r>
              <a:rPr lang="ru-RU" dirty="0" err="1"/>
              <a:t>in</a:t>
            </a:r>
            <a:r>
              <a:rPr lang="ru-RU" dirty="0"/>
              <a:t> </a:t>
            </a:r>
            <a:r>
              <a:rPr lang="ru-RU" dirty="0" err="1"/>
              <a:t>situ</a:t>
            </a:r>
            <a:endParaRPr lang="ru-RU" dirty="0"/>
          </a:p>
        </p:txBody>
      </p:sp>
      <p:sp>
        <p:nvSpPr>
          <p:cNvPr id="6" name="TextBox 5">
            <a:extLst>
              <a:ext uri="{FF2B5EF4-FFF2-40B4-BE49-F238E27FC236}">
                <a16:creationId xmlns:a16="http://schemas.microsoft.com/office/drawing/2014/main" id="{42EC8D19-8B99-4604-85D6-5D64D7737DB5}"/>
              </a:ext>
            </a:extLst>
          </p:cNvPr>
          <p:cNvSpPr txBox="1"/>
          <p:nvPr/>
        </p:nvSpPr>
        <p:spPr>
          <a:xfrm>
            <a:off x="7464152" y="2276872"/>
            <a:ext cx="4727848" cy="2862322"/>
          </a:xfrm>
          <a:prstGeom prst="rect">
            <a:avLst/>
          </a:prstGeom>
          <a:noFill/>
        </p:spPr>
        <p:txBody>
          <a:bodyPr wrap="square">
            <a:spAutoFit/>
          </a:bodyPr>
          <a:lstStyle/>
          <a:p>
            <a:r>
              <a:rPr lang="ru-RU" dirty="0"/>
              <a:t>(б) Биопечать многокомпонентных </a:t>
            </a:r>
            <a:r>
              <a:rPr lang="ru-RU" dirty="0" err="1"/>
              <a:t>микроволокон</a:t>
            </a:r>
            <a:r>
              <a:rPr lang="ru-RU" dirty="0"/>
              <a:t> </a:t>
            </a:r>
            <a:r>
              <a:rPr lang="ru-RU" dirty="0" err="1"/>
              <a:t>GelMA</a:t>
            </a:r>
            <a:r>
              <a:rPr lang="ru-RU" dirty="0"/>
              <a:t>: </a:t>
            </a:r>
          </a:p>
          <a:p>
            <a:endParaRPr lang="ru-RU" dirty="0"/>
          </a:p>
          <a:p>
            <a:pPr marL="400050" indent="-400050">
              <a:buAutoNum type="romanLcParenBoth"/>
            </a:pPr>
            <a:r>
              <a:rPr lang="ru-RU" dirty="0"/>
              <a:t>Схематическая иллюстрация печати прямых и спиральных </a:t>
            </a:r>
            <a:r>
              <a:rPr lang="ru-RU" dirty="0" err="1"/>
              <a:t>микроволокон</a:t>
            </a:r>
            <a:r>
              <a:rPr lang="ru-RU" dirty="0"/>
              <a:t> </a:t>
            </a:r>
            <a:r>
              <a:rPr lang="ru-RU" dirty="0" err="1"/>
              <a:t>GelMA</a:t>
            </a:r>
            <a:r>
              <a:rPr lang="ru-RU" dirty="0"/>
              <a:t> со структурой Януса; </a:t>
            </a:r>
          </a:p>
          <a:p>
            <a:pPr marL="400050" indent="-400050">
              <a:buAutoNum type="romanLcParenBoth"/>
            </a:pPr>
            <a:endParaRPr lang="ru-RU" dirty="0"/>
          </a:p>
          <a:p>
            <a:pPr marL="400050" indent="-400050">
              <a:buAutoNum type="romanLcParenBoth"/>
            </a:pPr>
            <a:r>
              <a:rPr lang="ru-RU" dirty="0"/>
              <a:t>изображения флуоресцентной микроскопии </a:t>
            </a:r>
            <a:r>
              <a:rPr lang="ru-RU" dirty="0" err="1"/>
              <a:t>микроволокон</a:t>
            </a:r>
            <a:r>
              <a:rPr lang="ru-RU" dirty="0"/>
              <a:t> </a:t>
            </a:r>
            <a:r>
              <a:rPr lang="ru-RU" dirty="0" err="1"/>
              <a:t>GelMA</a:t>
            </a:r>
            <a:r>
              <a:rPr lang="ru-RU" dirty="0"/>
              <a:t> со структурами </a:t>
            </a:r>
            <a:r>
              <a:rPr lang="ru-RU" dirty="0" err="1"/>
              <a:t>Janus</a:t>
            </a:r>
            <a:r>
              <a:rPr lang="ru-RU" dirty="0"/>
              <a:t>;</a:t>
            </a:r>
          </a:p>
        </p:txBody>
      </p:sp>
      <p:pic>
        <p:nvPicPr>
          <p:cNvPr id="8" name="Рисунок 7">
            <a:extLst>
              <a:ext uri="{FF2B5EF4-FFF2-40B4-BE49-F238E27FC236}">
                <a16:creationId xmlns:a16="http://schemas.microsoft.com/office/drawing/2014/main" id="{3AB13D76-F8EA-4508-9C84-B48178B08398}"/>
              </a:ext>
            </a:extLst>
          </p:cNvPr>
          <p:cNvPicPr>
            <a:picLocks noChangeAspect="1"/>
          </p:cNvPicPr>
          <p:nvPr/>
        </p:nvPicPr>
        <p:blipFill>
          <a:blip r:embed="rId2"/>
          <a:stretch>
            <a:fillRect/>
          </a:stretch>
        </p:blipFill>
        <p:spPr>
          <a:xfrm>
            <a:off x="263352" y="1556792"/>
            <a:ext cx="7049896" cy="5201988"/>
          </a:xfrm>
          <a:prstGeom prst="rect">
            <a:avLst/>
          </a:prstGeom>
        </p:spPr>
      </p:pic>
    </p:spTree>
    <p:extLst>
      <p:ext uri="{BB962C8B-B14F-4D97-AF65-F5344CB8AC3E}">
        <p14:creationId xmlns:p14="http://schemas.microsoft.com/office/powerpoint/2010/main" val="103294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38C657-050F-4120-B214-9BE4A0A6ADC4}"/>
              </a:ext>
            </a:extLst>
          </p:cNvPr>
          <p:cNvSpPr>
            <a:spLocks noGrp="1"/>
          </p:cNvSpPr>
          <p:nvPr>
            <p:ph type="title"/>
          </p:nvPr>
        </p:nvSpPr>
        <p:spPr/>
        <p:txBody>
          <a:bodyPr/>
          <a:lstStyle/>
          <a:p>
            <a:r>
              <a:rPr lang="ru-RU" dirty="0"/>
              <a:t>Новая коаксиальная биопечать, интегрированная с перекрестным связыванием </a:t>
            </a:r>
            <a:r>
              <a:rPr lang="ru-RU" dirty="0" err="1"/>
              <a:t>in</a:t>
            </a:r>
            <a:r>
              <a:rPr lang="ru-RU" dirty="0"/>
              <a:t> </a:t>
            </a:r>
            <a:r>
              <a:rPr lang="ru-RU" dirty="0" err="1"/>
              <a:t>situ</a:t>
            </a:r>
            <a:endParaRPr lang="ru-RU" dirty="0"/>
          </a:p>
        </p:txBody>
      </p:sp>
      <p:sp>
        <p:nvSpPr>
          <p:cNvPr id="6" name="TextBox 5">
            <a:extLst>
              <a:ext uri="{FF2B5EF4-FFF2-40B4-BE49-F238E27FC236}">
                <a16:creationId xmlns:a16="http://schemas.microsoft.com/office/drawing/2014/main" id="{42EC8D19-8B99-4604-85D6-5D64D7737DB5}"/>
              </a:ext>
            </a:extLst>
          </p:cNvPr>
          <p:cNvSpPr txBox="1"/>
          <p:nvPr/>
        </p:nvSpPr>
        <p:spPr>
          <a:xfrm>
            <a:off x="7464152" y="2276872"/>
            <a:ext cx="4727848" cy="3416320"/>
          </a:xfrm>
          <a:prstGeom prst="rect">
            <a:avLst/>
          </a:prstGeom>
          <a:noFill/>
        </p:spPr>
        <p:txBody>
          <a:bodyPr wrap="square">
            <a:spAutoFit/>
          </a:bodyPr>
          <a:lstStyle/>
          <a:p>
            <a:r>
              <a:rPr lang="ru-RU" dirty="0"/>
              <a:t>(б) Биопечать многокомпонентных </a:t>
            </a:r>
            <a:r>
              <a:rPr lang="ru-RU" dirty="0" err="1"/>
              <a:t>микроволокон</a:t>
            </a:r>
            <a:r>
              <a:rPr lang="ru-RU" dirty="0"/>
              <a:t> </a:t>
            </a:r>
            <a:r>
              <a:rPr lang="ru-RU" dirty="0" err="1"/>
              <a:t>GelMA</a:t>
            </a:r>
            <a:r>
              <a:rPr lang="ru-RU" dirty="0"/>
              <a:t>: </a:t>
            </a:r>
          </a:p>
          <a:p>
            <a:endParaRPr lang="ru-RU" dirty="0"/>
          </a:p>
          <a:p>
            <a:r>
              <a:rPr lang="fy-NL" sz="1800" dirty="0">
                <a:solidFill>
                  <a:srgbClr val="000000"/>
                </a:solidFill>
                <a:effectLst/>
                <a:latin typeface="Microsoft Sans Serif" panose="020B0604020202020204" pitchFamily="34" charset="0"/>
                <a:ea typeface="Microsoft Sans Serif" panose="020B0604020202020204" pitchFamily="34" charset="0"/>
              </a:rPr>
              <a:t>(iii) схематическая иллюстрация образования двойных паратактических прямых и двойных спиральных микроволокон GelMA;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(iv) изображение флуоресцентной микроскопии двойных паратактических прямых и двойных спиральных микроволокон GelMA;</a:t>
            </a:r>
            <a:endParaRPr lang="ru-RU" dirty="0"/>
          </a:p>
        </p:txBody>
      </p:sp>
      <p:pic>
        <p:nvPicPr>
          <p:cNvPr id="4" name="Рисунок 3">
            <a:extLst>
              <a:ext uri="{FF2B5EF4-FFF2-40B4-BE49-F238E27FC236}">
                <a16:creationId xmlns:a16="http://schemas.microsoft.com/office/drawing/2014/main" id="{B12F73B8-D081-48CA-8146-E7DA02D4B8C6}"/>
              </a:ext>
            </a:extLst>
          </p:cNvPr>
          <p:cNvPicPr>
            <a:picLocks noChangeAspect="1"/>
          </p:cNvPicPr>
          <p:nvPr/>
        </p:nvPicPr>
        <p:blipFill>
          <a:blip r:embed="rId2"/>
          <a:stretch>
            <a:fillRect/>
          </a:stretch>
        </p:blipFill>
        <p:spPr>
          <a:xfrm>
            <a:off x="47328" y="1557076"/>
            <a:ext cx="6988550" cy="5201704"/>
          </a:xfrm>
          <a:prstGeom prst="rect">
            <a:avLst/>
          </a:prstGeom>
        </p:spPr>
      </p:pic>
    </p:spTree>
    <p:extLst>
      <p:ext uri="{BB962C8B-B14F-4D97-AF65-F5344CB8AC3E}">
        <p14:creationId xmlns:p14="http://schemas.microsoft.com/office/powerpoint/2010/main" val="23044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38C657-050F-4120-B214-9BE4A0A6ADC4}"/>
              </a:ext>
            </a:extLst>
          </p:cNvPr>
          <p:cNvSpPr>
            <a:spLocks noGrp="1"/>
          </p:cNvSpPr>
          <p:nvPr>
            <p:ph type="title"/>
          </p:nvPr>
        </p:nvSpPr>
        <p:spPr/>
        <p:txBody>
          <a:bodyPr/>
          <a:lstStyle/>
          <a:p>
            <a:r>
              <a:rPr lang="ru-RU" dirty="0"/>
              <a:t>Новая коаксиальная биопечать, интегрированная с перекрестным связыванием </a:t>
            </a:r>
            <a:r>
              <a:rPr lang="ru-RU" dirty="0" err="1"/>
              <a:t>in</a:t>
            </a:r>
            <a:r>
              <a:rPr lang="ru-RU" dirty="0"/>
              <a:t> </a:t>
            </a:r>
            <a:r>
              <a:rPr lang="ru-RU" dirty="0" err="1"/>
              <a:t>situ</a:t>
            </a:r>
            <a:endParaRPr lang="ru-RU" dirty="0"/>
          </a:p>
        </p:txBody>
      </p:sp>
      <p:sp>
        <p:nvSpPr>
          <p:cNvPr id="6" name="TextBox 5">
            <a:extLst>
              <a:ext uri="{FF2B5EF4-FFF2-40B4-BE49-F238E27FC236}">
                <a16:creationId xmlns:a16="http://schemas.microsoft.com/office/drawing/2014/main" id="{42EC8D19-8B99-4604-85D6-5D64D7737DB5}"/>
              </a:ext>
            </a:extLst>
          </p:cNvPr>
          <p:cNvSpPr txBox="1"/>
          <p:nvPr/>
        </p:nvSpPr>
        <p:spPr>
          <a:xfrm>
            <a:off x="7464152" y="2276872"/>
            <a:ext cx="4727848" cy="3139321"/>
          </a:xfrm>
          <a:prstGeom prst="rect">
            <a:avLst/>
          </a:prstGeom>
          <a:noFill/>
        </p:spPr>
        <p:txBody>
          <a:bodyPr wrap="square">
            <a:spAutoFit/>
          </a:bodyPr>
          <a:lstStyle/>
          <a:p>
            <a:r>
              <a:rPr lang="ru-RU" dirty="0"/>
              <a:t>(б) Биопечать многокомпонентных </a:t>
            </a:r>
            <a:r>
              <a:rPr lang="ru-RU" dirty="0" err="1"/>
              <a:t>микроволокон</a:t>
            </a:r>
            <a:r>
              <a:rPr lang="ru-RU" dirty="0"/>
              <a:t> </a:t>
            </a:r>
            <a:r>
              <a:rPr lang="ru-RU" dirty="0" err="1"/>
              <a:t>GelMA</a:t>
            </a:r>
            <a:r>
              <a:rPr lang="ru-RU" dirty="0"/>
              <a:t>: </a:t>
            </a:r>
          </a:p>
          <a:p>
            <a:endParaRPr lang="ru-RU" dirty="0"/>
          </a:p>
          <a:p>
            <a:r>
              <a:rPr lang="fy-NL" sz="1800" dirty="0">
                <a:solidFill>
                  <a:srgbClr val="000000"/>
                </a:solidFill>
                <a:effectLst/>
                <a:latin typeface="Microsoft Sans Serif" panose="020B0604020202020204" pitchFamily="34" charset="0"/>
                <a:ea typeface="Microsoft Sans Serif" panose="020B0604020202020204" pitchFamily="34" charset="0"/>
              </a:rPr>
              <a:t>(v) схематическая иллюстрация печати многослойных прямых и спиральных микроволокон GelMA;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(vi) изображение флуоресцентной микроскопии двухслойных прямых/спиральных микроволокон GelMA; </a:t>
            </a:r>
            <a:endParaRPr lang="ru-RU" dirty="0"/>
          </a:p>
        </p:txBody>
      </p:sp>
      <p:pic>
        <p:nvPicPr>
          <p:cNvPr id="5" name="Рисунок 4">
            <a:extLst>
              <a:ext uri="{FF2B5EF4-FFF2-40B4-BE49-F238E27FC236}">
                <a16:creationId xmlns:a16="http://schemas.microsoft.com/office/drawing/2014/main" id="{ADC506F3-941C-4C81-96F9-624274BB36FC}"/>
              </a:ext>
            </a:extLst>
          </p:cNvPr>
          <p:cNvPicPr>
            <a:picLocks noChangeAspect="1"/>
          </p:cNvPicPr>
          <p:nvPr/>
        </p:nvPicPr>
        <p:blipFill>
          <a:blip r:embed="rId2"/>
          <a:stretch>
            <a:fillRect/>
          </a:stretch>
        </p:blipFill>
        <p:spPr>
          <a:xfrm>
            <a:off x="8398" y="1556792"/>
            <a:ext cx="7081083" cy="5301208"/>
          </a:xfrm>
          <a:prstGeom prst="rect">
            <a:avLst/>
          </a:prstGeom>
        </p:spPr>
      </p:pic>
    </p:spTree>
    <p:extLst>
      <p:ext uri="{BB962C8B-B14F-4D97-AF65-F5344CB8AC3E}">
        <p14:creationId xmlns:p14="http://schemas.microsoft.com/office/powerpoint/2010/main" val="399308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38C657-050F-4120-B214-9BE4A0A6ADC4}"/>
              </a:ext>
            </a:extLst>
          </p:cNvPr>
          <p:cNvSpPr>
            <a:spLocks noGrp="1"/>
          </p:cNvSpPr>
          <p:nvPr>
            <p:ph type="title"/>
          </p:nvPr>
        </p:nvSpPr>
        <p:spPr/>
        <p:txBody>
          <a:bodyPr/>
          <a:lstStyle/>
          <a:p>
            <a:r>
              <a:rPr lang="ru-RU" dirty="0"/>
              <a:t>Новая коаксиальная биопечать, интегрированная с перекрестным связыванием </a:t>
            </a:r>
            <a:r>
              <a:rPr lang="ru-RU" dirty="0" err="1"/>
              <a:t>in</a:t>
            </a:r>
            <a:r>
              <a:rPr lang="ru-RU" dirty="0"/>
              <a:t> </a:t>
            </a:r>
            <a:r>
              <a:rPr lang="ru-RU" dirty="0" err="1"/>
              <a:t>situ</a:t>
            </a:r>
            <a:endParaRPr lang="ru-RU" dirty="0"/>
          </a:p>
        </p:txBody>
      </p:sp>
      <p:sp>
        <p:nvSpPr>
          <p:cNvPr id="6" name="TextBox 5">
            <a:extLst>
              <a:ext uri="{FF2B5EF4-FFF2-40B4-BE49-F238E27FC236}">
                <a16:creationId xmlns:a16="http://schemas.microsoft.com/office/drawing/2014/main" id="{42EC8D19-8B99-4604-85D6-5D64D7737DB5}"/>
              </a:ext>
            </a:extLst>
          </p:cNvPr>
          <p:cNvSpPr txBox="1"/>
          <p:nvPr/>
        </p:nvSpPr>
        <p:spPr>
          <a:xfrm>
            <a:off x="7464152" y="2276872"/>
            <a:ext cx="4727848" cy="3416320"/>
          </a:xfrm>
          <a:prstGeom prst="rect">
            <a:avLst/>
          </a:prstGeom>
          <a:noFill/>
        </p:spPr>
        <p:txBody>
          <a:bodyPr wrap="square">
            <a:spAutoFit/>
          </a:bodyPr>
          <a:lstStyle/>
          <a:p>
            <a:r>
              <a:rPr lang="ru-RU" dirty="0"/>
              <a:t>(б) Биопечать многокомпонентных </a:t>
            </a:r>
            <a:r>
              <a:rPr lang="ru-RU" dirty="0" err="1"/>
              <a:t>микроволокон</a:t>
            </a:r>
            <a:r>
              <a:rPr lang="ru-RU" dirty="0"/>
              <a:t> </a:t>
            </a:r>
            <a:r>
              <a:rPr lang="ru-RU" dirty="0" err="1"/>
              <a:t>GelMA</a:t>
            </a:r>
            <a:r>
              <a:rPr lang="ru-RU" dirty="0"/>
              <a:t>: </a:t>
            </a:r>
          </a:p>
          <a:p>
            <a:endParaRPr lang="ru-RU" dirty="0"/>
          </a:p>
          <a:p>
            <a:r>
              <a:rPr lang="fy-NL" sz="1800" dirty="0">
                <a:solidFill>
                  <a:srgbClr val="000000"/>
                </a:solidFill>
                <a:effectLst/>
                <a:latin typeface="Microsoft Sans Serif" panose="020B0604020202020204" pitchFamily="34" charset="0"/>
                <a:ea typeface="Microsoft Sans Serif" panose="020B0604020202020204" pitchFamily="34" charset="0"/>
              </a:rPr>
              <a:t>аксиальный срез изображений конфокальной лазерной сканирующей микроскопии прямых и спиральных микроволокон GelMA, показывающий прямой просвет HUVEC после 15 дней культивирования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endParaRPr lang="ru-RU" dirty="0">
              <a:solidFill>
                <a:srgbClr val="000000"/>
              </a:solidFill>
              <a:latin typeface="Microsoft Sans Serif" panose="020B0604020202020204" pitchFamily="34" charset="0"/>
              <a:ea typeface="Microsoft Sans Serif" panose="020B0604020202020204" pitchFamily="34" charset="0"/>
            </a:endParaRPr>
          </a:p>
          <a:p>
            <a:r>
              <a:rPr lang="fy-NL" sz="1800" dirty="0">
                <a:solidFill>
                  <a:srgbClr val="000000"/>
                </a:solidFill>
                <a:effectLst/>
                <a:latin typeface="Microsoft Sans Serif" panose="020B0604020202020204" pitchFamily="34" charset="0"/>
                <a:ea typeface="Microsoft Sans Serif" panose="020B0604020202020204" pitchFamily="34" charset="0"/>
              </a:rPr>
              <a:t>и спиральный просвет HUVEC после 12 дней культивирования.</a:t>
            </a:r>
            <a:endParaRPr lang="ru-RU" dirty="0"/>
          </a:p>
        </p:txBody>
      </p:sp>
      <p:pic>
        <p:nvPicPr>
          <p:cNvPr id="5" name="Рисунок 4">
            <a:extLst>
              <a:ext uri="{FF2B5EF4-FFF2-40B4-BE49-F238E27FC236}">
                <a16:creationId xmlns:a16="http://schemas.microsoft.com/office/drawing/2014/main" id="{8EC35244-DA48-4600-AF8F-5CCEE8BA5BD3}"/>
              </a:ext>
            </a:extLst>
          </p:cNvPr>
          <p:cNvPicPr>
            <a:picLocks noChangeAspect="1"/>
          </p:cNvPicPr>
          <p:nvPr/>
        </p:nvPicPr>
        <p:blipFill>
          <a:blip r:embed="rId2"/>
          <a:stretch>
            <a:fillRect/>
          </a:stretch>
        </p:blipFill>
        <p:spPr>
          <a:xfrm>
            <a:off x="30760" y="1561564"/>
            <a:ext cx="6497288" cy="5251067"/>
          </a:xfrm>
          <a:prstGeom prst="rect">
            <a:avLst/>
          </a:prstGeom>
        </p:spPr>
      </p:pic>
    </p:spTree>
    <p:extLst>
      <p:ext uri="{BB962C8B-B14F-4D97-AF65-F5344CB8AC3E}">
        <p14:creationId xmlns:p14="http://schemas.microsoft.com/office/powerpoint/2010/main" val="144810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239EAC-881F-460D-BD61-D5B477E86BC7}"/>
              </a:ext>
            </a:extLst>
          </p:cNvPr>
          <p:cNvSpPr>
            <a:spLocks noGrp="1"/>
          </p:cNvSpPr>
          <p:nvPr>
            <p:ph type="title"/>
          </p:nvPr>
        </p:nvSpPr>
        <p:spPr/>
        <p:txBody>
          <a:bodyPr/>
          <a:lstStyle/>
          <a:p>
            <a:r>
              <a:rPr lang="ru-RU" dirty="0"/>
              <a:t>Биопечать произвольной формы</a:t>
            </a:r>
          </a:p>
        </p:txBody>
      </p:sp>
      <p:sp>
        <p:nvSpPr>
          <p:cNvPr id="4" name="TextBox 3">
            <a:extLst>
              <a:ext uri="{FF2B5EF4-FFF2-40B4-BE49-F238E27FC236}">
                <a16:creationId xmlns:a16="http://schemas.microsoft.com/office/drawing/2014/main" id="{56439474-9351-4E5C-9B3E-51374C9EDE86}"/>
              </a:ext>
            </a:extLst>
          </p:cNvPr>
          <p:cNvSpPr txBox="1"/>
          <p:nvPr/>
        </p:nvSpPr>
        <p:spPr>
          <a:xfrm>
            <a:off x="3647728" y="1988840"/>
            <a:ext cx="8077899" cy="4524315"/>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Вышеупомянутые подходы значительно повысили сложность конструкции биопечати и расширили рецептуры материалов для биопечати. Однако процесс послойной печати значительно ограничивает достижимую сложность микроструктур и трехмерную анизотропию, а также возможность печатать имитирующие ткани мягкие гидрогели (модуль упругости ниже 100 кПа) или клетки отдельно. Как было описано выше, для печати нависающих конструкций мягкие гидрогели можно печатать вместе с опорным материалом, чтобы предотвратить смятие или деформацию печатной конструкции под собственным весом, при этом печать таких конструкций исключительно мягкими гидрогелями пока невозможна. Биопечать произвольной формы на основе экструзии решает эти проблемы, устраняя необходимость в послойном изготовлении и обеспечивая всенаправленное изготовление произвольной формы. В этом подходе DIW выполняется в поддерживающей ванне, которая физически поддерживает печатную структуру</a:t>
            </a:r>
            <a:endParaRPr lang="ru-RU" dirty="0"/>
          </a:p>
        </p:txBody>
      </p:sp>
      <p:pic>
        <p:nvPicPr>
          <p:cNvPr id="6" name="Рисунок 5">
            <a:extLst>
              <a:ext uri="{FF2B5EF4-FFF2-40B4-BE49-F238E27FC236}">
                <a16:creationId xmlns:a16="http://schemas.microsoft.com/office/drawing/2014/main" id="{1F180374-24FF-4871-96A6-5C2E6E775F32}"/>
              </a:ext>
            </a:extLst>
          </p:cNvPr>
          <p:cNvPicPr>
            <a:picLocks noChangeAspect="1"/>
          </p:cNvPicPr>
          <p:nvPr/>
        </p:nvPicPr>
        <p:blipFill>
          <a:blip r:embed="rId2"/>
          <a:stretch>
            <a:fillRect/>
          </a:stretch>
        </p:blipFill>
        <p:spPr>
          <a:xfrm>
            <a:off x="191344" y="2455533"/>
            <a:ext cx="3324045" cy="4032448"/>
          </a:xfrm>
          <a:prstGeom prst="rect">
            <a:avLst/>
          </a:prstGeom>
        </p:spPr>
      </p:pic>
    </p:spTree>
    <p:extLst>
      <p:ext uri="{BB962C8B-B14F-4D97-AF65-F5344CB8AC3E}">
        <p14:creationId xmlns:p14="http://schemas.microsoft.com/office/powerpoint/2010/main" val="374050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C235F0-F97F-4F54-AEF5-B58CA263BD3F}"/>
              </a:ext>
            </a:extLst>
          </p:cNvPr>
          <p:cNvSpPr>
            <a:spLocks noGrp="1"/>
          </p:cNvSpPr>
          <p:nvPr>
            <p:ph type="title"/>
          </p:nvPr>
        </p:nvSpPr>
        <p:spPr/>
        <p:txBody>
          <a:bodyPr/>
          <a:lstStyle/>
          <a:p>
            <a:r>
              <a:rPr lang="ru-RU" dirty="0"/>
              <a:t>ПЕРСПЕКТИВА</a:t>
            </a:r>
          </a:p>
        </p:txBody>
      </p:sp>
      <p:sp>
        <p:nvSpPr>
          <p:cNvPr id="6" name="TextBox 5">
            <a:extLst>
              <a:ext uri="{FF2B5EF4-FFF2-40B4-BE49-F238E27FC236}">
                <a16:creationId xmlns:a16="http://schemas.microsoft.com/office/drawing/2014/main" id="{B9E90907-8323-404C-9B90-8E61FFBDE3CD}"/>
              </a:ext>
            </a:extLst>
          </p:cNvPr>
          <p:cNvSpPr txBox="1"/>
          <p:nvPr/>
        </p:nvSpPr>
        <p:spPr>
          <a:xfrm>
            <a:off x="3143672" y="1916832"/>
            <a:ext cx="8519722" cy="4524315"/>
          </a:xfrm>
          <a:prstGeom prst="rect">
            <a:avLst/>
          </a:prstGeom>
          <a:noFill/>
        </p:spPr>
        <p:txBody>
          <a:bodyPr wrap="square">
            <a:spAutoFit/>
          </a:bodyPr>
          <a:lstStyle/>
          <a:p>
            <a:r>
              <a:rPr lang="ru-RU" dirty="0"/>
              <a:t>Перспектива биопечати заключается в создании специфических для пациента тканей/органов в масштабе человека, которые анатомически и физиологически подобны нативной ткани пациента, с использованием собственных медицинских изображений и клеток пациента.</a:t>
            </a:r>
            <a:r>
              <a:rPr lang="en-US" dirty="0"/>
              <a:t>[</a:t>
            </a:r>
            <a:r>
              <a:rPr lang="ru-RU" dirty="0"/>
              <a:t>2</a:t>
            </a:r>
            <a:r>
              <a:rPr lang="en-US" dirty="0"/>
              <a:t>]</a:t>
            </a:r>
            <a:r>
              <a:rPr lang="ru-RU" dirty="0"/>
              <a:t> Эта технология уже позволила производить ткани небольшого размера , </a:t>
            </a:r>
            <a:r>
              <a:rPr lang="en-US" dirty="0"/>
              <a:t>[</a:t>
            </a:r>
            <a:r>
              <a:rPr lang="ru-RU" dirty="0"/>
              <a:t>3-5</a:t>
            </a:r>
            <a:r>
              <a:rPr lang="en-US" dirty="0"/>
              <a:t>]</a:t>
            </a:r>
            <a:r>
              <a:rPr lang="ru-RU" dirty="0"/>
              <a:t> и в краткосрочной перспективе эти </a:t>
            </a:r>
            <a:r>
              <a:rPr lang="ru-RU" dirty="0" err="1"/>
              <a:t>биопечатные</a:t>
            </a:r>
            <a:r>
              <a:rPr lang="ru-RU" dirty="0"/>
              <a:t> ткани потенциально могут решить проблему отсутствия функциональных моделей тканей/заболеваний </a:t>
            </a:r>
            <a:r>
              <a:rPr lang="ru-RU" dirty="0" err="1"/>
              <a:t>in</a:t>
            </a:r>
            <a:r>
              <a:rPr lang="ru-RU" dirty="0"/>
              <a:t> </a:t>
            </a:r>
            <a:r>
              <a:rPr lang="ru-RU" dirty="0" err="1"/>
              <a:t>vitro</a:t>
            </a:r>
            <a:r>
              <a:rPr lang="ru-RU" dirty="0"/>
              <a:t> для персонализированной медицины и скрининга лекарств. В долгосрочной перспективе биопечать демонстрирует большой потенциал для решения проблемы нехватки имплантируемых органов. </a:t>
            </a:r>
            <a:r>
              <a:rPr lang="en-US" dirty="0"/>
              <a:t>[</a:t>
            </a:r>
            <a:r>
              <a:rPr lang="ru-RU" dirty="0"/>
              <a:t>6,7</a:t>
            </a:r>
            <a:r>
              <a:rPr lang="en-US" dirty="0"/>
              <a:t>]</a:t>
            </a:r>
            <a:r>
              <a:rPr lang="ru-RU" dirty="0"/>
              <a:t> Для достижения этих краткосрочных и долгосрочных целей крайне важно уловить архитектурную, структурную, механическую и биохимическую сложность нативной ткани. Это требует, чтобы процесс биопечати эволюционировал от мелкомасштабной печати с низким разрешением, одноклеточной или двойной печатью клеток и биоматериалов до печати с высоким разрешением, многоклеточной печатью и </a:t>
            </a:r>
            <a:r>
              <a:rPr lang="ru-RU" dirty="0" err="1"/>
              <a:t>мультибиоматериалами</a:t>
            </a:r>
            <a:r>
              <a:rPr lang="ru-RU" dirty="0"/>
              <a:t> в масштабе человека. </a:t>
            </a:r>
            <a:r>
              <a:rPr lang="en-US" dirty="0"/>
              <a:t>[</a:t>
            </a:r>
            <a:r>
              <a:rPr lang="ru-RU" dirty="0"/>
              <a:t>8-10</a:t>
            </a:r>
            <a:r>
              <a:rPr lang="en-US" dirty="0"/>
              <a:t>]</a:t>
            </a:r>
            <a:endParaRPr lang="ru-RU" dirty="0"/>
          </a:p>
        </p:txBody>
      </p:sp>
    </p:spTree>
    <p:extLst>
      <p:ext uri="{BB962C8B-B14F-4D97-AF65-F5344CB8AC3E}">
        <p14:creationId xmlns:p14="http://schemas.microsoft.com/office/powerpoint/2010/main" val="87316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4BAEA4-4341-457A-B5CB-AA703817E984}"/>
              </a:ext>
            </a:extLst>
          </p:cNvPr>
          <p:cNvSpPr>
            <a:spLocks noGrp="1"/>
          </p:cNvSpPr>
          <p:nvPr>
            <p:ph type="title"/>
          </p:nvPr>
        </p:nvSpPr>
        <p:spPr/>
        <p:txBody>
          <a:bodyPr/>
          <a:lstStyle/>
          <a:p>
            <a:r>
              <a:rPr lang="ru-RU" dirty="0"/>
              <a:t>Биопечать произвольной формы</a:t>
            </a:r>
          </a:p>
        </p:txBody>
      </p:sp>
      <p:pic>
        <p:nvPicPr>
          <p:cNvPr id="4" name="Рисунок 3">
            <a:extLst>
              <a:ext uri="{FF2B5EF4-FFF2-40B4-BE49-F238E27FC236}">
                <a16:creationId xmlns:a16="http://schemas.microsoft.com/office/drawing/2014/main" id="{BE18F92A-B537-4159-99BC-8CEA875C61A5}"/>
              </a:ext>
            </a:extLst>
          </p:cNvPr>
          <p:cNvPicPr>
            <a:picLocks noChangeAspect="1"/>
          </p:cNvPicPr>
          <p:nvPr/>
        </p:nvPicPr>
        <p:blipFill>
          <a:blip r:embed="rId2"/>
          <a:stretch>
            <a:fillRect/>
          </a:stretch>
        </p:blipFill>
        <p:spPr>
          <a:xfrm>
            <a:off x="119336" y="1556792"/>
            <a:ext cx="6322950" cy="5301208"/>
          </a:xfrm>
          <a:prstGeom prst="rect">
            <a:avLst/>
          </a:prstGeom>
        </p:spPr>
      </p:pic>
      <p:sp>
        <p:nvSpPr>
          <p:cNvPr id="8" name="TextBox 7">
            <a:extLst>
              <a:ext uri="{FF2B5EF4-FFF2-40B4-BE49-F238E27FC236}">
                <a16:creationId xmlns:a16="http://schemas.microsoft.com/office/drawing/2014/main" id="{339B373A-3840-43F8-959A-51A9B13DCB1D}"/>
              </a:ext>
            </a:extLst>
          </p:cNvPr>
          <p:cNvSpPr txBox="1"/>
          <p:nvPr/>
        </p:nvSpPr>
        <p:spPr>
          <a:xfrm>
            <a:off x="6827530" y="1844824"/>
            <a:ext cx="5275327" cy="2308324"/>
          </a:xfrm>
          <a:prstGeom prst="rect">
            <a:avLst/>
          </a:prstGeom>
          <a:noFill/>
        </p:spPr>
        <p:txBody>
          <a:bodyPr wrap="square">
            <a:spAutoFit/>
          </a:bodyPr>
          <a:lstStyle/>
          <a:p>
            <a:r>
              <a:rPr lang="ru-RU" dirty="0"/>
              <a:t>всенаправленная печать 3D микрососудистых сетей: </a:t>
            </a:r>
          </a:p>
          <a:p>
            <a:pPr marL="400050" indent="-400050">
              <a:buAutoNum type="romanLcParenBoth"/>
            </a:pPr>
            <a:r>
              <a:rPr lang="ru-RU" dirty="0"/>
              <a:t>печать сети F127 в поддерживающей ванне; </a:t>
            </a:r>
          </a:p>
          <a:p>
            <a:pPr marL="400050" indent="-400050">
              <a:buAutoNum type="romanLcParenBoth"/>
            </a:pPr>
            <a:r>
              <a:rPr lang="ru-RU" dirty="0"/>
              <a:t>жидкий слой заполнил пустое пространство вслед за движениями иглы; </a:t>
            </a:r>
          </a:p>
          <a:p>
            <a:pPr marL="400050" indent="-400050">
              <a:buAutoNum type="romanLcParenBoth"/>
            </a:pPr>
            <a:r>
              <a:rPr lang="ru-RU" dirty="0"/>
              <a:t>сшивание поддерживающей ванны УФ-излучением; </a:t>
            </a:r>
          </a:p>
          <a:p>
            <a:pPr marL="400050" indent="-400050">
              <a:buAutoNum type="romanLcParenBoth"/>
            </a:pPr>
            <a:r>
              <a:rPr lang="ru-RU" dirty="0"/>
              <a:t>удаление сети F127</a:t>
            </a:r>
          </a:p>
        </p:txBody>
      </p:sp>
    </p:spTree>
    <p:extLst>
      <p:ext uri="{BB962C8B-B14F-4D97-AF65-F5344CB8AC3E}">
        <p14:creationId xmlns:p14="http://schemas.microsoft.com/office/powerpoint/2010/main" val="284501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653956-23F1-4DE0-BDA9-3E29799C3111}"/>
              </a:ext>
            </a:extLst>
          </p:cNvPr>
          <p:cNvSpPr>
            <a:spLocks noGrp="1"/>
          </p:cNvSpPr>
          <p:nvPr>
            <p:ph type="title"/>
          </p:nvPr>
        </p:nvSpPr>
        <p:spPr/>
        <p:txBody>
          <a:bodyPr/>
          <a:lstStyle/>
          <a:p>
            <a:r>
              <a:rPr lang="ru-RU" dirty="0"/>
              <a:t>Биопечать произвольной формы</a:t>
            </a:r>
          </a:p>
        </p:txBody>
      </p:sp>
      <p:sp>
        <p:nvSpPr>
          <p:cNvPr id="4" name="TextBox 3">
            <a:extLst>
              <a:ext uri="{FF2B5EF4-FFF2-40B4-BE49-F238E27FC236}">
                <a16:creationId xmlns:a16="http://schemas.microsoft.com/office/drawing/2014/main" id="{A771E88E-22C6-44D2-B59E-27D9AE1EEE7A}"/>
              </a:ext>
            </a:extLst>
          </p:cNvPr>
          <p:cNvSpPr txBox="1"/>
          <p:nvPr/>
        </p:nvSpPr>
        <p:spPr>
          <a:xfrm>
            <a:off x="6960096" y="2564904"/>
            <a:ext cx="6094602" cy="1200329"/>
          </a:xfrm>
          <a:prstGeom prst="rect">
            <a:avLst/>
          </a:prstGeom>
          <a:noFill/>
        </p:spPr>
        <p:txBody>
          <a:bodyPr wrap="square">
            <a:spAutoFit/>
          </a:bodyPr>
          <a:lstStyle/>
          <a:p>
            <a:r>
              <a:rPr lang="ru-RU" dirty="0"/>
              <a:t>(v) всенаправленные полые каналы;</a:t>
            </a:r>
          </a:p>
          <a:p>
            <a:r>
              <a:rPr lang="ru-RU" dirty="0"/>
              <a:t>(</a:t>
            </a:r>
            <a:r>
              <a:rPr lang="ru-RU" dirty="0" err="1"/>
              <a:t>vi</a:t>
            </a:r>
            <a:r>
              <a:rPr lang="ru-RU" dirty="0"/>
              <a:t>) перфузия всенаправленных каналов. </a:t>
            </a:r>
          </a:p>
          <a:p>
            <a:endParaRPr lang="ru-RU" dirty="0"/>
          </a:p>
          <a:p>
            <a:r>
              <a:rPr lang="ru-RU" dirty="0"/>
              <a:t>(масштабная линейка: 10 мм).</a:t>
            </a:r>
          </a:p>
        </p:txBody>
      </p:sp>
      <p:pic>
        <p:nvPicPr>
          <p:cNvPr id="7" name="Рисунок 6">
            <a:extLst>
              <a:ext uri="{FF2B5EF4-FFF2-40B4-BE49-F238E27FC236}">
                <a16:creationId xmlns:a16="http://schemas.microsoft.com/office/drawing/2014/main" id="{019C0AA4-B443-4451-8389-71954B85FC89}"/>
              </a:ext>
            </a:extLst>
          </p:cNvPr>
          <p:cNvPicPr>
            <a:picLocks noChangeAspect="1"/>
          </p:cNvPicPr>
          <p:nvPr/>
        </p:nvPicPr>
        <p:blipFill>
          <a:blip r:embed="rId2"/>
          <a:stretch>
            <a:fillRect/>
          </a:stretch>
        </p:blipFill>
        <p:spPr>
          <a:xfrm>
            <a:off x="407368" y="2111725"/>
            <a:ext cx="6210010" cy="2634550"/>
          </a:xfrm>
          <a:prstGeom prst="rect">
            <a:avLst/>
          </a:prstGeom>
        </p:spPr>
      </p:pic>
    </p:spTree>
    <p:extLst>
      <p:ext uri="{BB962C8B-B14F-4D97-AF65-F5344CB8AC3E}">
        <p14:creationId xmlns:p14="http://schemas.microsoft.com/office/powerpoint/2010/main" val="267680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653956-23F1-4DE0-BDA9-3E29799C3111}"/>
              </a:ext>
            </a:extLst>
          </p:cNvPr>
          <p:cNvSpPr>
            <a:spLocks noGrp="1"/>
          </p:cNvSpPr>
          <p:nvPr>
            <p:ph type="title"/>
          </p:nvPr>
        </p:nvSpPr>
        <p:spPr/>
        <p:txBody>
          <a:bodyPr/>
          <a:lstStyle/>
          <a:p>
            <a:r>
              <a:rPr lang="ru-RU" dirty="0"/>
              <a:t>Биопечать произвольной формы - </a:t>
            </a:r>
            <a:r>
              <a:rPr lang="en-US" dirty="0"/>
              <a:t>FRESH</a:t>
            </a:r>
            <a:endParaRPr lang="ru-RU" dirty="0"/>
          </a:p>
        </p:txBody>
      </p:sp>
      <p:sp>
        <p:nvSpPr>
          <p:cNvPr id="8" name="TextBox 7">
            <a:extLst>
              <a:ext uri="{FF2B5EF4-FFF2-40B4-BE49-F238E27FC236}">
                <a16:creationId xmlns:a16="http://schemas.microsoft.com/office/drawing/2014/main" id="{AA9BD00A-63B6-47A2-8347-E44C5826DE55}"/>
              </a:ext>
            </a:extLst>
          </p:cNvPr>
          <p:cNvSpPr txBox="1"/>
          <p:nvPr/>
        </p:nvSpPr>
        <p:spPr>
          <a:xfrm>
            <a:off x="8636067" y="1844824"/>
            <a:ext cx="3356690" cy="2862322"/>
          </a:xfrm>
          <a:prstGeom prst="rect">
            <a:avLst/>
          </a:prstGeom>
          <a:noFill/>
        </p:spPr>
        <p:txBody>
          <a:bodyPr wrap="square">
            <a:spAutoFit/>
          </a:bodyPr>
          <a:lstStyle/>
          <a:p>
            <a:r>
              <a:rPr lang="ru-RU" dirty="0"/>
              <a:t>Метод печати FRESH: </a:t>
            </a:r>
            <a:endParaRPr lang="en-US" dirty="0"/>
          </a:p>
          <a:p>
            <a:endParaRPr lang="en-US" dirty="0"/>
          </a:p>
          <a:p>
            <a:pPr marL="400050" indent="-400050">
              <a:buAutoNum type="romanLcParenBoth"/>
            </a:pPr>
            <a:r>
              <a:rPr lang="ru-RU" dirty="0"/>
              <a:t>схематическое изображение процесса печати FRESH; </a:t>
            </a:r>
            <a:endParaRPr lang="en-US" dirty="0"/>
          </a:p>
          <a:p>
            <a:pPr marL="400050" indent="-400050">
              <a:buAutoNum type="romanLcParenBoth"/>
            </a:pPr>
            <a:r>
              <a:rPr lang="ru-RU" dirty="0"/>
              <a:t>изображения букв FRESH, напечатанных альгинатом и высвобожденных путем плавления желатиновой подложки</a:t>
            </a:r>
          </a:p>
        </p:txBody>
      </p:sp>
      <p:pic>
        <p:nvPicPr>
          <p:cNvPr id="10" name="Рисунок 9">
            <a:extLst>
              <a:ext uri="{FF2B5EF4-FFF2-40B4-BE49-F238E27FC236}">
                <a16:creationId xmlns:a16="http://schemas.microsoft.com/office/drawing/2014/main" id="{5CEDAD2A-FC66-44E5-8686-FA01DDD68A4A}"/>
              </a:ext>
            </a:extLst>
          </p:cNvPr>
          <p:cNvPicPr>
            <a:picLocks noChangeAspect="1"/>
          </p:cNvPicPr>
          <p:nvPr/>
        </p:nvPicPr>
        <p:blipFill>
          <a:blip r:embed="rId2"/>
          <a:stretch>
            <a:fillRect/>
          </a:stretch>
        </p:blipFill>
        <p:spPr>
          <a:xfrm>
            <a:off x="119336" y="1599327"/>
            <a:ext cx="8516731" cy="5159453"/>
          </a:xfrm>
          <a:prstGeom prst="rect">
            <a:avLst/>
          </a:prstGeom>
        </p:spPr>
      </p:pic>
    </p:spTree>
    <p:extLst>
      <p:ext uri="{BB962C8B-B14F-4D97-AF65-F5344CB8AC3E}">
        <p14:creationId xmlns:p14="http://schemas.microsoft.com/office/powerpoint/2010/main" val="413688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653956-23F1-4DE0-BDA9-3E29799C3111}"/>
              </a:ext>
            </a:extLst>
          </p:cNvPr>
          <p:cNvSpPr>
            <a:spLocks noGrp="1"/>
          </p:cNvSpPr>
          <p:nvPr>
            <p:ph type="title"/>
          </p:nvPr>
        </p:nvSpPr>
        <p:spPr/>
        <p:txBody>
          <a:bodyPr/>
          <a:lstStyle/>
          <a:p>
            <a:r>
              <a:rPr lang="ru-RU" dirty="0"/>
              <a:t>Биопечать произвольной формы - </a:t>
            </a:r>
            <a:r>
              <a:rPr lang="en-US" dirty="0"/>
              <a:t>FRESH</a:t>
            </a:r>
            <a:endParaRPr lang="ru-RU" dirty="0"/>
          </a:p>
        </p:txBody>
      </p:sp>
      <p:sp>
        <p:nvSpPr>
          <p:cNvPr id="6" name="TextBox 5">
            <a:extLst>
              <a:ext uri="{FF2B5EF4-FFF2-40B4-BE49-F238E27FC236}">
                <a16:creationId xmlns:a16="http://schemas.microsoft.com/office/drawing/2014/main" id="{7F83EF4E-810D-4887-A3D4-84600B0F7DAF}"/>
              </a:ext>
            </a:extLst>
          </p:cNvPr>
          <p:cNvSpPr txBox="1"/>
          <p:nvPr/>
        </p:nvSpPr>
        <p:spPr>
          <a:xfrm>
            <a:off x="119336" y="5042319"/>
            <a:ext cx="12072664" cy="1815882"/>
          </a:xfrm>
          <a:prstGeom prst="rect">
            <a:avLst/>
          </a:prstGeom>
          <a:noFill/>
        </p:spPr>
        <p:txBody>
          <a:bodyPr wrap="square">
            <a:spAutoFit/>
          </a:bodyPr>
          <a:lstStyle/>
          <a:p>
            <a:r>
              <a:rPr lang="ru-RU" sz="1600" dirty="0"/>
              <a:t>(</a:t>
            </a:r>
            <a:r>
              <a:rPr lang="ru-RU" sz="1600" dirty="0" err="1"/>
              <a:t>iii</a:t>
            </a:r>
            <a:r>
              <a:rPr lang="ru-RU" sz="1600" dirty="0"/>
              <a:t>) изображение темного поля </a:t>
            </a:r>
            <a:r>
              <a:rPr lang="ru-RU" sz="1600" dirty="0" err="1"/>
              <a:t>эксплантированного</a:t>
            </a:r>
            <a:r>
              <a:rPr lang="ru-RU" sz="1600" dirty="0"/>
              <a:t> эмбрионального сердца цыпленка;</a:t>
            </a:r>
            <a:endParaRPr lang="en-US" sz="1600" dirty="0"/>
          </a:p>
          <a:p>
            <a:r>
              <a:rPr lang="ru-RU" sz="1600" dirty="0"/>
              <a:t>(</a:t>
            </a:r>
            <a:r>
              <a:rPr lang="ru-RU" sz="1600" dirty="0" err="1"/>
              <a:t>iv</a:t>
            </a:r>
            <a:r>
              <a:rPr lang="ru-RU" sz="1600" dirty="0"/>
              <a:t>) конфокальное микроскопическое изображение куриного сердца, окрашенного на </a:t>
            </a:r>
            <a:r>
              <a:rPr lang="ru-RU" sz="1600" dirty="0" err="1"/>
              <a:t>фибронектин</a:t>
            </a:r>
            <a:r>
              <a:rPr lang="ru-RU" sz="1600" dirty="0"/>
              <a:t> (зеленый), ядра (синий) и F-актин (красный); </a:t>
            </a:r>
            <a:endParaRPr lang="en-US" sz="1600" dirty="0"/>
          </a:p>
          <a:p>
            <a:r>
              <a:rPr lang="ru-RU" sz="1600" dirty="0"/>
              <a:t>(v) изображение поперечного сечения, показывающее воссоздание внутренней </a:t>
            </a:r>
            <a:r>
              <a:rPr lang="ru-RU" sz="1600" dirty="0" err="1"/>
              <a:t>трабекулярной</a:t>
            </a:r>
            <a:r>
              <a:rPr lang="ru-RU" sz="1600" dirty="0"/>
              <a:t> структуры сердца, напечатанного на 3D-принтере;</a:t>
            </a:r>
            <a:endParaRPr lang="en-US" sz="1600" dirty="0"/>
          </a:p>
          <a:p>
            <a:r>
              <a:rPr lang="ru-RU" sz="1600" dirty="0"/>
              <a:t>(</a:t>
            </a:r>
            <a:r>
              <a:rPr lang="ru-RU" sz="1600" dirty="0" err="1"/>
              <a:t>vi</a:t>
            </a:r>
            <a:r>
              <a:rPr lang="ru-RU" sz="1600" dirty="0"/>
              <a:t>) изображение сердца, напечатанного на 3D-принтере, в темном поле, внутренняя структура которого видна сквозь полупрозрачную стенку сердца. </a:t>
            </a:r>
          </a:p>
        </p:txBody>
      </p:sp>
      <p:pic>
        <p:nvPicPr>
          <p:cNvPr id="5" name="Рисунок 4">
            <a:extLst>
              <a:ext uri="{FF2B5EF4-FFF2-40B4-BE49-F238E27FC236}">
                <a16:creationId xmlns:a16="http://schemas.microsoft.com/office/drawing/2014/main" id="{EC4D7C43-AAE9-4862-A190-09ECD9F2F5EA}"/>
              </a:ext>
            </a:extLst>
          </p:cNvPr>
          <p:cNvPicPr>
            <a:picLocks noChangeAspect="1"/>
          </p:cNvPicPr>
          <p:nvPr/>
        </p:nvPicPr>
        <p:blipFill>
          <a:blip r:embed="rId2"/>
          <a:stretch>
            <a:fillRect/>
          </a:stretch>
        </p:blipFill>
        <p:spPr>
          <a:xfrm>
            <a:off x="119336" y="1504404"/>
            <a:ext cx="11759327" cy="3547730"/>
          </a:xfrm>
          <a:prstGeom prst="rect">
            <a:avLst/>
          </a:prstGeom>
        </p:spPr>
      </p:pic>
    </p:spTree>
    <p:extLst>
      <p:ext uri="{BB962C8B-B14F-4D97-AF65-F5344CB8AC3E}">
        <p14:creationId xmlns:p14="http://schemas.microsoft.com/office/powerpoint/2010/main" val="19757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C1F536-FC5B-428A-BFE2-29D982214A6D}"/>
              </a:ext>
            </a:extLst>
          </p:cNvPr>
          <p:cNvSpPr>
            <a:spLocks noGrp="1"/>
          </p:cNvSpPr>
          <p:nvPr>
            <p:ph type="title"/>
          </p:nvPr>
        </p:nvSpPr>
        <p:spPr/>
        <p:txBody>
          <a:bodyPr/>
          <a:lstStyle/>
          <a:p>
            <a:r>
              <a:rPr lang="ru-RU" dirty="0"/>
              <a:t>Биопечать произвольной формы</a:t>
            </a:r>
          </a:p>
        </p:txBody>
      </p:sp>
      <p:pic>
        <p:nvPicPr>
          <p:cNvPr id="4" name="Рисунок 3">
            <a:extLst>
              <a:ext uri="{FF2B5EF4-FFF2-40B4-BE49-F238E27FC236}">
                <a16:creationId xmlns:a16="http://schemas.microsoft.com/office/drawing/2014/main" id="{40B733ED-5D6A-4189-B3F3-36C8000DFBC3}"/>
              </a:ext>
            </a:extLst>
          </p:cNvPr>
          <p:cNvPicPr>
            <a:picLocks noChangeAspect="1"/>
          </p:cNvPicPr>
          <p:nvPr/>
        </p:nvPicPr>
        <p:blipFill>
          <a:blip r:embed="rId2"/>
          <a:stretch>
            <a:fillRect/>
          </a:stretch>
        </p:blipFill>
        <p:spPr>
          <a:xfrm>
            <a:off x="119336" y="1556792"/>
            <a:ext cx="6715066" cy="5201988"/>
          </a:xfrm>
          <a:prstGeom prst="rect">
            <a:avLst/>
          </a:prstGeom>
        </p:spPr>
      </p:pic>
      <p:sp>
        <p:nvSpPr>
          <p:cNvPr id="8" name="TextBox 7">
            <a:extLst>
              <a:ext uri="{FF2B5EF4-FFF2-40B4-BE49-F238E27FC236}">
                <a16:creationId xmlns:a16="http://schemas.microsoft.com/office/drawing/2014/main" id="{7A348210-08CA-4D7A-8E1E-379103AFFBB1}"/>
              </a:ext>
            </a:extLst>
          </p:cNvPr>
          <p:cNvSpPr txBox="1"/>
          <p:nvPr/>
        </p:nvSpPr>
        <p:spPr>
          <a:xfrm>
            <a:off x="7464152" y="1700808"/>
            <a:ext cx="4150386" cy="4247317"/>
          </a:xfrm>
          <a:prstGeom prst="rect">
            <a:avLst/>
          </a:prstGeom>
          <a:noFill/>
        </p:spPr>
        <p:txBody>
          <a:bodyPr wrap="square">
            <a:spAutoFit/>
          </a:bodyPr>
          <a:lstStyle/>
          <a:p>
            <a:r>
              <a:rPr lang="ru-RU" dirty="0"/>
              <a:t>Печать в гранулированной </a:t>
            </a:r>
            <a:r>
              <a:rPr lang="ru-RU" dirty="0" err="1"/>
              <a:t>гелевой</a:t>
            </a:r>
            <a:r>
              <a:rPr lang="ru-RU" dirty="0"/>
              <a:t> среде: </a:t>
            </a:r>
          </a:p>
          <a:p>
            <a:pPr marL="400050" indent="-400050">
              <a:buAutoNum type="romanLcParenBoth"/>
            </a:pPr>
            <a:r>
              <a:rPr lang="ru-RU" dirty="0"/>
              <a:t>непрерывная трубчатая структура с множеством узлов, напечатанная внутри поддерживающей ванны; </a:t>
            </a:r>
          </a:p>
          <a:p>
            <a:pPr marL="400050" indent="-400050">
              <a:buAutoNum type="romanLcParenBoth"/>
            </a:pPr>
            <a:r>
              <a:rPr lang="ru-RU" dirty="0"/>
              <a:t>флуоресцентное изображение напечатанного осьминога после полимеризации внутри; </a:t>
            </a:r>
          </a:p>
          <a:p>
            <a:pPr marL="400050" indent="-400050">
              <a:buAutoNum type="romanLcParenBoth"/>
            </a:pPr>
            <a:r>
              <a:rPr lang="ru-RU" dirty="0"/>
              <a:t>изображение осьминога после удаления из поддерживающей ванны; </a:t>
            </a:r>
          </a:p>
          <a:p>
            <a:pPr marL="400050" indent="-400050">
              <a:buAutoNum type="romanLcParenBoth"/>
            </a:pPr>
            <a:r>
              <a:rPr lang="ru-RU" dirty="0"/>
              <a:t>и (v) напечатанная гибкая медуза до и после извлечения из поддерживающей ванны.</a:t>
            </a:r>
          </a:p>
        </p:txBody>
      </p:sp>
    </p:spTree>
    <p:extLst>
      <p:ext uri="{BB962C8B-B14F-4D97-AF65-F5344CB8AC3E}">
        <p14:creationId xmlns:p14="http://schemas.microsoft.com/office/powerpoint/2010/main" val="62464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918685-5D9F-4191-B7B0-B27C391DF0AB}"/>
              </a:ext>
            </a:extLst>
          </p:cNvPr>
          <p:cNvSpPr>
            <a:spLocks noGrp="1"/>
          </p:cNvSpPr>
          <p:nvPr>
            <p:ph type="title"/>
          </p:nvPr>
        </p:nvSpPr>
        <p:spPr/>
        <p:txBody>
          <a:bodyPr/>
          <a:lstStyle/>
          <a:p>
            <a:r>
              <a:rPr lang="ru-RU" dirty="0"/>
              <a:t>Биопечать произвольной формы</a:t>
            </a:r>
          </a:p>
        </p:txBody>
      </p:sp>
      <p:pic>
        <p:nvPicPr>
          <p:cNvPr id="4" name="Рисунок 3">
            <a:extLst>
              <a:ext uri="{FF2B5EF4-FFF2-40B4-BE49-F238E27FC236}">
                <a16:creationId xmlns:a16="http://schemas.microsoft.com/office/drawing/2014/main" id="{50CE485E-1604-445B-A9F2-4B7AD4B30069}"/>
              </a:ext>
            </a:extLst>
          </p:cNvPr>
          <p:cNvPicPr>
            <a:picLocks noChangeAspect="1"/>
          </p:cNvPicPr>
          <p:nvPr/>
        </p:nvPicPr>
        <p:blipFill>
          <a:blip r:embed="rId2"/>
          <a:stretch>
            <a:fillRect/>
          </a:stretch>
        </p:blipFill>
        <p:spPr>
          <a:xfrm>
            <a:off x="191343" y="1628800"/>
            <a:ext cx="6002667" cy="5129980"/>
          </a:xfrm>
          <a:prstGeom prst="rect">
            <a:avLst/>
          </a:prstGeom>
        </p:spPr>
      </p:pic>
      <p:sp>
        <p:nvSpPr>
          <p:cNvPr id="8" name="TextBox 7">
            <a:extLst>
              <a:ext uri="{FF2B5EF4-FFF2-40B4-BE49-F238E27FC236}">
                <a16:creationId xmlns:a16="http://schemas.microsoft.com/office/drawing/2014/main" id="{0F9A7C14-1E09-49AF-B884-8491258D34E6}"/>
              </a:ext>
            </a:extLst>
          </p:cNvPr>
          <p:cNvSpPr txBox="1"/>
          <p:nvPr/>
        </p:nvSpPr>
        <p:spPr>
          <a:xfrm>
            <a:off x="6888088" y="2705699"/>
            <a:ext cx="4510426" cy="1477328"/>
          </a:xfrm>
          <a:prstGeom prst="rect">
            <a:avLst/>
          </a:prstGeom>
          <a:noFill/>
        </p:spPr>
        <p:txBody>
          <a:bodyPr wrap="square">
            <a:spAutoFit/>
          </a:bodyPr>
          <a:lstStyle/>
          <a:p>
            <a:r>
              <a:rPr lang="ru-RU" dirty="0"/>
              <a:t>Печать структур каналов или трехмерных каркасов путем прямой печати истончающихся при сдвиге гидрогелей в самовосстанавливающиеся гидрогели. (масштабные линейки: 500 мкм). </a:t>
            </a:r>
          </a:p>
        </p:txBody>
      </p:sp>
    </p:spTree>
    <p:extLst>
      <p:ext uri="{BB962C8B-B14F-4D97-AF65-F5344CB8AC3E}">
        <p14:creationId xmlns:p14="http://schemas.microsoft.com/office/powerpoint/2010/main" val="398717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DFAB8E-9963-4DE6-BD92-E807DE9D5846}"/>
              </a:ext>
            </a:extLst>
          </p:cNvPr>
          <p:cNvSpPr>
            <a:spLocks noGrp="1"/>
          </p:cNvSpPr>
          <p:nvPr>
            <p:ph type="title"/>
          </p:nvPr>
        </p:nvSpPr>
        <p:spPr/>
        <p:txBody>
          <a:bodyPr/>
          <a:lstStyle/>
          <a:p>
            <a:r>
              <a:rPr lang="ru-RU" dirty="0"/>
              <a:t>Биопечать произвольной формы</a:t>
            </a:r>
          </a:p>
        </p:txBody>
      </p:sp>
      <p:sp>
        <p:nvSpPr>
          <p:cNvPr id="4" name="TextBox 3">
            <a:extLst>
              <a:ext uri="{FF2B5EF4-FFF2-40B4-BE49-F238E27FC236}">
                <a16:creationId xmlns:a16="http://schemas.microsoft.com/office/drawing/2014/main" id="{04C44073-8786-49B6-B504-B5C77F056A73}"/>
              </a:ext>
            </a:extLst>
          </p:cNvPr>
          <p:cNvSpPr txBox="1"/>
          <p:nvPr/>
        </p:nvSpPr>
        <p:spPr>
          <a:xfrm>
            <a:off x="0" y="4878318"/>
            <a:ext cx="12115734" cy="1754326"/>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3D-печать персонализированного гидрогеля в опорной среде: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400050" indent="-400050">
              <a:buAutoNum type="romanLcParenBoth"/>
            </a:pPr>
            <a:r>
              <a:rPr lang="fy-NL" sz="1800" dirty="0">
                <a:solidFill>
                  <a:srgbClr val="000000"/>
                </a:solidFill>
                <a:effectLst/>
                <a:latin typeface="Microsoft Sans Serif" panose="020B0604020202020204" pitchFamily="34" charset="0"/>
                <a:ea typeface="Microsoft Sans Serif" panose="020B0604020202020204" pitchFamily="34" charset="0"/>
              </a:rPr>
              <a:t>структура «Сферы в сфере»;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400050" indent="-400050">
              <a:buAutoNum type="romanLcParenBoth"/>
            </a:pPr>
            <a:r>
              <a:rPr lang="fy-NL" sz="1800" dirty="0">
                <a:solidFill>
                  <a:srgbClr val="000000"/>
                </a:solidFill>
                <a:effectLst/>
                <a:latin typeface="Microsoft Sans Serif" panose="020B0604020202020204" pitchFamily="34" charset="0"/>
                <a:ea typeface="Microsoft Sans Serif" panose="020B0604020202020204" pitchFamily="34" charset="0"/>
              </a:rPr>
              <a:t>напечатанное сердце в поддерживающей ванне; </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400050" indent="-400050">
              <a:buAutoNum type="romanLcParenBoth"/>
            </a:pPr>
            <a:r>
              <a:rPr lang="fy-NL" sz="1800" dirty="0">
                <a:solidFill>
                  <a:srgbClr val="000000"/>
                </a:solidFill>
                <a:effectLst/>
                <a:latin typeface="Microsoft Sans Serif" panose="020B0604020202020204" pitchFamily="34" charset="0"/>
                <a:ea typeface="Microsoft Sans Serif" panose="020B0604020202020204" pitchFamily="34" charset="0"/>
              </a:rPr>
              <a:t>визуализация левого и правого желудочков сердца путем введения красного и синего красителей;</a:t>
            </a:r>
            <a:endParaRPr lang="ru-RU" sz="1800" dirty="0">
              <a:solidFill>
                <a:srgbClr val="000000"/>
              </a:solidFill>
              <a:effectLst/>
              <a:latin typeface="Microsoft Sans Serif" panose="020B0604020202020204" pitchFamily="34" charset="0"/>
              <a:ea typeface="Microsoft Sans Serif" panose="020B0604020202020204" pitchFamily="34" charset="0"/>
            </a:endParaRPr>
          </a:p>
          <a:p>
            <a:pPr marL="400050" indent="-400050">
              <a:buAutoNum type="romanLcParenBoth"/>
            </a:pPr>
            <a:r>
              <a:rPr lang="fy-NL" sz="1800" dirty="0">
                <a:solidFill>
                  <a:srgbClr val="000000"/>
                </a:solidFill>
                <a:effectLst/>
                <a:latin typeface="Microsoft Sans Serif" panose="020B0604020202020204" pitchFamily="34" charset="0"/>
                <a:ea typeface="Microsoft Sans Serif" panose="020B0604020202020204" pitchFamily="34" charset="0"/>
              </a:rPr>
              <a:t>конфокальное изображение напечатанного сердца (кардиомиоциты розового цвета, эндотелиальные клетки оранжевого цвета)</a:t>
            </a:r>
            <a:endParaRPr lang="ru-RU" dirty="0"/>
          </a:p>
        </p:txBody>
      </p:sp>
      <p:pic>
        <p:nvPicPr>
          <p:cNvPr id="6" name="Рисунок 5">
            <a:extLst>
              <a:ext uri="{FF2B5EF4-FFF2-40B4-BE49-F238E27FC236}">
                <a16:creationId xmlns:a16="http://schemas.microsoft.com/office/drawing/2014/main" id="{F14D8826-F62E-416C-995C-3365A22BF82E}"/>
              </a:ext>
            </a:extLst>
          </p:cNvPr>
          <p:cNvPicPr>
            <a:picLocks noChangeAspect="1"/>
          </p:cNvPicPr>
          <p:nvPr/>
        </p:nvPicPr>
        <p:blipFill>
          <a:blip r:embed="rId2"/>
          <a:stretch>
            <a:fillRect/>
          </a:stretch>
        </p:blipFill>
        <p:spPr>
          <a:xfrm>
            <a:off x="119335" y="1677560"/>
            <a:ext cx="11996399" cy="3191600"/>
          </a:xfrm>
          <a:prstGeom prst="rect">
            <a:avLst/>
          </a:prstGeom>
        </p:spPr>
      </p:pic>
    </p:spTree>
    <p:extLst>
      <p:ext uri="{BB962C8B-B14F-4D97-AF65-F5344CB8AC3E}">
        <p14:creationId xmlns:p14="http://schemas.microsoft.com/office/powerpoint/2010/main" val="324300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C244B-B983-49B9-A2F8-1F5153927973}"/>
              </a:ext>
            </a:extLst>
          </p:cNvPr>
          <p:cNvSpPr>
            <a:spLocks noGrp="1"/>
          </p:cNvSpPr>
          <p:nvPr>
            <p:ph type="title"/>
          </p:nvPr>
        </p:nvSpPr>
        <p:spPr/>
        <p:txBody>
          <a:bodyPr/>
          <a:lstStyle/>
          <a:p>
            <a:r>
              <a:rPr lang="ru-RU" dirty="0"/>
              <a:t>Световая биопечать</a:t>
            </a:r>
          </a:p>
        </p:txBody>
      </p:sp>
      <p:sp>
        <p:nvSpPr>
          <p:cNvPr id="6" name="TextBox 5">
            <a:extLst>
              <a:ext uri="{FF2B5EF4-FFF2-40B4-BE49-F238E27FC236}">
                <a16:creationId xmlns:a16="http://schemas.microsoft.com/office/drawing/2014/main" id="{F2EB883A-0CA8-4546-8E3A-FD658D14C165}"/>
              </a:ext>
            </a:extLst>
          </p:cNvPr>
          <p:cNvSpPr txBox="1"/>
          <p:nvPr/>
        </p:nvSpPr>
        <p:spPr>
          <a:xfrm>
            <a:off x="4799856" y="2228671"/>
            <a:ext cx="6094602" cy="1200329"/>
          </a:xfrm>
          <a:prstGeom prst="rect">
            <a:avLst/>
          </a:prstGeom>
          <a:noFill/>
        </p:spPr>
        <p:txBody>
          <a:bodyPr wrap="square">
            <a:spAutoFit/>
          </a:bodyPr>
          <a:lstStyle/>
          <a:p>
            <a:r>
              <a:rPr lang="fy-NL" sz="1800" dirty="0">
                <a:solidFill>
                  <a:srgbClr val="000000"/>
                </a:solidFill>
                <a:effectLst/>
                <a:latin typeface="Microsoft Sans Serif" panose="020B0604020202020204" pitchFamily="34" charset="0"/>
                <a:ea typeface="Microsoft Sans Serif" panose="020B0604020202020204" pitchFamily="34" charset="0"/>
              </a:rPr>
              <a:t>Подходы к печати на основе фотополимеризации в ванне недавно привлекли внимание благодаря их способности создавать сложные структуры без поддержки и всенаправленной печати</a:t>
            </a:r>
            <a:endParaRPr lang="ru-RU" dirty="0"/>
          </a:p>
        </p:txBody>
      </p:sp>
      <p:pic>
        <p:nvPicPr>
          <p:cNvPr id="8" name="Рисунок 7">
            <a:extLst>
              <a:ext uri="{FF2B5EF4-FFF2-40B4-BE49-F238E27FC236}">
                <a16:creationId xmlns:a16="http://schemas.microsoft.com/office/drawing/2014/main" id="{6582D19D-9577-4196-A2D6-96E08B25D7A2}"/>
              </a:ext>
            </a:extLst>
          </p:cNvPr>
          <p:cNvPicPr>
            <a:picLocks noChangeAspect="1"/>
          </p:cNvPicPr>
          <p:nvPr/>
        </p:nvPicPr>
        <p:blipFill>
          <a:blip r:embed="rId2"/>
          <a:stretch>
            <a:fillRect/>
          </a:stretch>
        </p:blipFill>
        <p:spPr>
          <a:xfrm>
            <a:off x="287751" y="1628517"/>
            <a:ext cx="4240710" cy="5040843"/>
          </a:xfrm>
          <a:prstGeom prst="rect">
            <a:avLst/>
          </a:prstGeom>
        </p:spPr>
      </p:pic>
    </p:spTree>
    <p:extLst>
      <p:ext uri="{BB962C8B-B14F-4D97-AF65-F5344CB8AC3E}">
        <p14:creationId xmlns:p14="http://schemas.microsoft.com/office/powerpoint/2010/main" val="320791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C244B-B983-49B9-A2F8-1F5153927973}"/>
              </a:ext>
            </a:extLst>
          </p:cNvPr>
          <p:cNvSpPr>
            <a:spLocks noGrp="1"/>
          </p:cNvSpPr>
          <p:nvPr>
            <p:ph type="title"/>
          </p:nvPr>
        </p:nvSpPr>
        <p:spPr/>
        <p:txBody>
          <a:bodyPr/>
          <a:lstStyle/>
          <a:p>
            <a:r>
              <a:rPr lang="ru-RU" dirty="0"/>
              <a:t>Световая биопечать</a:t>
            </a:r>
          </a:p>
        </p:txBody>
      </p:sp>
      <p:sp>
        <p:nvSpPr>
          <p:cNvPr id="6" name="TextBox 5">
            <a:extLst>
              <a:ext uri="{FF2B5EF4-FFF2-40B4-BE49-F238E27FC236}">
                <a16:creationId xmlns:a16="http://schemas.microsoft.com/office/drawing/2014/main" id="{F2EB883A-0CA8-4546-8E3A-FD658D14C165}"/>
              </a:ext>
            </a:extLst>
          </p:cNvPr>
          <p:cNvSpPr txBox="1"/>
          <p:nvPr/>
        </p:nvSpPr>
        <p:spPr>
          <a:xfrm>
            <a:off x="5591944" y="2967335"/>
            <a:ext cx="6408712" cy="646331"/>
          </a:xfrm>
          <a:prstGeom prst="rect">
            <a:avLst/>
          </a:prstGeom>
          <a:noFill/>
        </p:spPr>
        <p:txBody>
          <a:bodyPr wrap="square">
            <a:spAutoFit/>
          </a:bodyPr>
          <a:lstStyle/>
          <a:p>
            <a:r>
              <a:rPr lang="ru-RU" dirty="0" err="1">
                <a:solidFill>
                  <a:srgbClr val="000000"/>
                </a:solidFill>
                <a:latin typeface="Microsoft Sans Serif" panose="020B0604020202020204" pitchFamily="34" charset="0"/>
                <a:ea typeface="Microsoft Sans Serif" panose="020B0604020202020204" pitchFamily="34" charset="0"/>
              </a:rPr>
              <a:t>Б</a:t>
            </a:r>
            <a:r>
              <a:rPr lang="ru-RU" sz="1800" dirty="0" err="1">
                <a:solidFill>
                  <a:srgbClr val="000000"/>
                </a:solidFill>
                <a:effectLst/>
                <a:latin typeface="Microsoft Sans Serif" panose="020B0604020202020204" pitchFamily="34" charset="0"/>
                <a:ea typeface="Microsoft Sans Serif" panose="020B0604020202020204" pitchFamily="34" charset="0"/>
              </a:rPr>
              <a:t>иомиметическая</a:t>
            </a:r>
            <a:r>
              <a:rPr lang="ru-RU" sz="1800" dirty="0">
                <a:solidFill>
                  <a:srgbClr val="000000"/>
                </a:solidFill>
                <a:effectLst/>
                <a:latin typeface="Microsoft Sans Serif" panose="020B0604020202020204" pitchFamily="34" charset="0"/>
                <a:ea typeface="Microsoft Sans Serif" panose="020B0604020202020204" pitchFamily="34" charset="0"/>
              </a:rPr>
              <a:t> модель печени человека со сложным рисунком с использованием аппарата DMD-PP</a:t>
            </a:r>
            <a:endParaRPr lang="ru-RU" dirty="0"/>
          </a:p>
        </p:txBody>
      </p:sp>
      <p:pic>
        <p:nvPicPr>
          <p:cNvPr id="4" name="Рисунок 3">
            <a:extLst>
              <a:ext uri="{FF2B5EF4-FFF2-40B4-BE49-F238E27FC236}">
                <a16:creationId xmlns:a16="http://schemas.microsoft.com/office/drawing/2014/main" id="{CFDEE8F0-77DD-4DEE-A7CC-531263B92AB6}"/>
              </a:ext>
            </a:extLst>
          </p:cNvPr>
          <p:cNvPicPr>
            <a:picLocks noChangeAspect="1"/>
          </p:cNvPicPr>
          <p:nvPr/>
        </p:nvPicPr>
        <p:blipFill>
          <a:blip r:embed="rId2"/>
          <a:stretch>
            <a:fillRect/>
          </a:stretch>
        </p:blipFill>
        <p:spPr>
          <a:xfrm>
            <a:off x="1" y="1627519"/>
            <a:ext cx="5015880" cy="5217159"/>
          </a:xfrm>
          <a:prstGeom prst="rect">
            <a:avLst/>
          </a:prstGeom>
        </p:spPr>
      </p:pic>
    </p:spTree>
    <p:extLst>
      <p:ext uri="{BB962C8B-B14F-4D97-AF65-F5344CB8AC3E}">
        <p14:creationId xmlns:p14="http://schemas.microsoft.com/office/powerpoint/2010/main" val="114488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C244B-B983-49B9-A2F8-1F5153927973}"/>
              </a:ext>
            </a:extLst>
          </p:cNvPr>
          <p:cNvSpPr>
            <a:spLocks noGrp="1"/>
          </p:cNvSpPr>
          <p:nvPr>
            <p:ph type="title"/>
          </p:nvPr>
        </p:nvSpPr>
        <p:spPr/>
        <p:txBody>
          <a:bodyPr/>
          <a:lstStyle/>
          <a:p>
            <a:r>
              <a:rPr lang="ru-RU" dirty="0"/>
              <a:t>Световая биопечать</a:t>
            </a:r>
          </a:p>
        </p:txBody>
      </p:sp>
      <p:sp>
        <p:nvSpPr>
          <p:cNvPr id="6" name="TextBox 5">
            <a:extLst>
              <a:ext uri="{FF2B5EF4-FFF2-40B4-BE49-F238E27FC236}">
                <a16:creationId xmlns:a16="http://schemas.microsoft.com/office/drawing/2014/main" id="{F2EB883A-0CA8-4546-8E3A-FD658D14C165}"/>
              </a:ext>
            </a:extLst>
          </p:cNvPr>
          <p:cNvSpPr txBox="1"/>
          <p:nvPr/>
        </p:nvSpPr>
        <p:spPr>
          <a:xfrm>
            <a:off x="4223792" y="2967335"/>
            <a:ext cx="7776864" cy="1477328"/>
          </a:xfrm>
          <a:prstGeom prst="rect">
            <a:avLst/>
          </a:prstGeom>
          <a:noFill/>
        </p:spPr>
        <p:txBody>
          <a:bodyPr wrap="square">
            <a:spAutoFit/>
          </a:bodyPr>
          <a:lstStyle/>
          <a:p>
            <a:r>
              <a:rPr lang="ru-RU" dirty="0">
                <a:solidFill>
                  <a:srgbClr val="000000"/>
                </a:solidFill>
                <a:latin typeface="Microsoft Sans Serif" panose="020B0604020202020204" pitchFamily="34" charset="0"/>
                <a:ea typeface="Microsoft Sans Serif" panose="020B0604020202020204" pitchFamily="34" charset="0"/>
              </a:rPr>
              <a:t>(</a:t>
            </a:r>
            <a:r>
              <a:rPr lang="ru-RU" dirty="0" err="1">
                <a:solidFill>
                  <a:srgbClr val="000000"/>
                </a:solidFill>
                <a:latin typeface="Microsoft Sans Serif" panose="020B0604020202020204" pitchFamily="34" charset="0"/>
                <a:ea typeface="Microsoft Sans Serif" panose="020B0604020202020204" pitchFamily="34" charset="0"/>
              </a:rPr>
              <a:t>ii</a:t>
            </a:r>
            <a:r>
              <a:rPr lang="ru-RU" dirty="0">
                <a:solidFill>
                  <a:srgbClr val="000000"/>
                </a:solidFill>
                <a:latin typeface="Microsoft Sans Serif" panose="020B0604020202020204" pitchFamily="34" charset="0"/>
                <a:ea typeface="Microsoft Sans Serif" panose="020B0604020202020204" pitchFamily="34" charset="0"/>
              </a:rPr>
              <a:t>) флуоресцентные изображения </a:t>
            </a:r>
            <a:r>
              <a:rPr lang="ru-RU" dirty="0" err="1">
                <a:solidFill>
                  <a:srgbClr val="000000"/>
                </a:solidFill>
                <a:latin typeface="Microsoft Sans Serif" panose="020B0604020202020204" pitchFamily="34" charset="0"/>
                <a:ea typeface="Microsoft Sans Serif" panose="020B0604020202020204" pitchFamily="34" charset="0"/>
              </a:rPr>
              <a:t>биопринтированных</a:t>
            </a:r>
            <a:r>
              <a:rPr lang="ru-RU" dirty="0">
                <a:solidFill>
                  <a:srgbClr val="000000"/>
                </a:solidFill>
                <a:latin typeface="Microsoft Sans Serif" panose="020B0604020202020204" pitchFamily="34" charset="0"/>
                <a:ea typeface="Microsoft Sans Serif" panose="020B0604020202020204" pitchFamily="34" charset="0"/>
              </a:rPr>
              <a:t> </a:t>
            </a:r>
            <a:r>
              <a:rPr lang="ru-RU" dirty="0" err="1">
                <a:solidFill>
                  <a:srgbClr val="000000"/>
                </a:solidFill>
                <a:latin typeface="Microsoft Sans Serif" panose="020B0604020202020204" pitchFamily="34" charset="0"/>
                <a:ea typeface="Microsoft Sans Serif" panose="020B0604020202020204" pitchFamily="34" charset="0"/>
              </a:rPr>
              <a:t>hiPSC</a:t>
            </a:r>
            <a:r>
              <a:rPr lang="ru-RU" dirty="0">
                <a:solidFill>
                  <a:srgbClr val="000000"/>
                </a:solidFill>
                <a:latin typeface="Microsoft Sans Serif" panose="020B0604020202020204" pitchFamily="34" charset="0"/>
                <a:ea typeface="Microsoft Sans Serif" panose="020B0604020202020204" pitchFamily="34" charset="0"/>
              </a:rPr>
              <a:t>-HPC (зеленый) в 5% (вес./об.) </a:t>
            </a:r>
            <a:r>
              <a:rPr lang="ru-RU" dirty="0" err="1">
                <a:solidFill>
                  <a:srgbClr val="000000"/>
                </a:solidFill>
                <a:latin typeface="Microsoft Sans Serif" panose="020B0604020202020204" pitchFamily="34" charset="0"/>
                <a:ea typeface="Microsoft Sans Serif" panose="020B0604020202020204" pitchFamily="34" charset="0"/>
              </a:rPr>
              <a:t>GelMA</a:t>
            </a:r>
            <a:r>
              <a:rPr lang="ru-RU" dirty="0">
                <a:solidFill>
                  <a:srgbClr val="000000"/>
                </a:solidFill>
                <a:latin typeface="Microsoft Sans Serif" panose="020B0604020202020204" pitchFamily="34" charset="0"/>
                <a:ea typeface="Microsoft Sans Serif" panose="020B0604020202020204" pitchFamily="34" charset="0"/>
              </a:rPr>
              <a:t> и вспомогательных клеток (красный) (масштабные линейки, 500 мкм); </a:t>
            </a:r>
          </a:p>
          <a:p>
            <a:endParaRPr lang="ru-RU" dirty="0">
              <a:solidFill>
                <a:srgbClr val="000000"/>
              </a:solidFill>
              <a:latin typeface="Microsoft Sans Serif" panose="020B0604020202020204" pitchFamily="34" charset="0"/>
              <a:ea typeface="Microsoft Sans Serif" panose="020B0604020202020204" pitchFamily="34" charset="0"/>
            </a:endParaRPr>
          </a:p>
          <a:p>
            <a:r>
              <a:rPr lang="ru-RU" dirty="0">
                <a:solidFill>
                  <a:srgbClr val="000000"/>
                </a:solidFill>
                <a:latin typeface="Microsoft Sans Serif" panose="020B0604020202020204" pitchFamily="34" charset="0"/>
                <a:ea typeface="Microsoft Sans Serif" panose="020B0604020202020204" pitchFamily="34" charset="0"/>
              </a:rPr>
              <a:t>(</a:t>
            </a:r>
            <a:r>
              <a:rPr lang="ru-RU" dirty="0" err="1">
                <a:solidFill>
                  <a:srgbClr val="000000"/>
                </a:solidFill>
                <a:latin typeface="Microsoft Sans Serif" panose="020B0604020202020204" pitchFamily="34" charset="0"/>
                <a:ea typeface="Microsoft Sans Serif" panose="020B0604020202020204" pitchFamily="34" charset="0"/>
              </a:rPr>
              <a:t>iii</a:t>
            </a:r>
            <a:r>
              <a:rPr lang="ru-RU" dirty="0">
                <a:solidFill>
                  <a:srgbClr val="000000"/>
                </a:solidFill>
                <a:latin typeface="Microsoft Sans Serif" panose="020B0604020202020204" pitchFamily="34" charset="0"/>
                <a:ea typeface="Microsoft Sans Serif" panose="020B0604020202020204" pitchFamily="34" charset="0"/>
              </a:rPr>
              <a:t>) </a:t>
            </a:r>
            <a:r>
              <a:rPr lang="ru-RU" dirty="0" err="1">
                <a:solidFill>
                  <a:srgbClr val="000000"/>
                </a:solidFill>
                <a:latin typeface="Microsoft Sans Serif" panose="020B0604020202020204" pitchFamily="34" charset="0"/>
                <a:ea typeface="Microsoft Sans Serif" panose="020B0604020202020204" pitchFamily="34" charset="0"/>
              </a:rPr>
              <a:t>биопечатная</a:t>
            </a:r>
            <a:r>
              <a:rPr lang="ru-RU" dirty="0">
                <a:solidFill>
                  <a:srgbClr val="000000"/>
                </a:solidFill>
                <a:latin typeface="Microsoft Sans Serif" panose="020B0604020202020204" pitchFamily="34" charset="0"/>
                <a:ea typeface="Microsoft Sans Serif" panose="020B0604020202020204" pitchFamily="34" charset="0"/>
              </a:rPr>
              <a:t> 3D-конструкция </a:t>
            </a:r>
            <a:r>
              <a:rPr lang="ru-RU" dirty="0" err="1">
                <a:solidFill>
                  <a:srgbClr val="000000"/>
                </a:solidFill>
                <a:latin typeface="Microsoft Sans Serif" panose="020B0604020202020204" pitchFamily="34" charset="0"/>
                <a:ea typeface="Microsoft Sans Serif" panose="020B0604020202020204" pitchFamily="34" charset="0"/>
              </a:rPr>
              <a:t>трикультуры</a:t>
            </a:r>
            <a:r>
              <a:rPr lang="ru-RU" dirty="0">
                <a:solidFill>
                  <a:srgbClr val="000000"/>
                </a:solidFill>
                <a:latin typeface="Microsoft Sans Serif" panose="020B0604020202020204" pitchFamily="34" charset="0"/>
                <a:ea typeface="Microsoft Sans Serif" panose="020B0604020202020204" pitchFamily="34" charset="0"/>
              </a:rPr>
              <a:t>. (Шкала, 5 мм.).</a:t>
            </a:r>
            <a:endParaRPr lang="ru-RU" dirty="0"/>
          </a:p>
        </p:txBody>
      </p:sp>
      <p:pic>
        <p:nvPicPr>
          <p:cNvPr id="5" name="Рисунок 4">
            <a:extLst>
              <a:ext uri="{FF2B5EF4-FFF2-40B4-BE49-F238E27FC236}">
                <a16:creationId xmlns:a16="http://schemas.microsoft.com/office/drawing/2014/main" id="{204EB039-C32A-455C-8266-A1A921EA0F03}"/>
              </a:ext>
            </a:extLst>
          </p:cNvPr>
          <p:cNvPicPr>
            <a:picLocks noChangeAspect="1"/>
          </p:cNvPicPr>
          <p:nvPr/>
        </p:nvPicPr>
        <p:blipFill>
          <a:blip r:embed="rId2"/>
          <a:stretch>
            <a:fillRect/>
          </a:stretch>
        </p:blipFill>
        <p:spPr>
          <a:xfrm>
            <a:off x="119336" y="1641886"/>
            <a:ext cx="3528392" cy="5146920"/>
          </a:xfrm>
          <a:prstGeom prst="rect">
            <a:avLst/>
          </a:prstGeom>
        </p:spPr>
      </p:pic>
      <p:sp>
        <p:nvSpPr>
          <p:cNvPr id="7" name="Прямоугольник 6">
            <a:extLst>
              <a:ext uri="{FF2B5EF4-FFF2-40B4-BE49-F238E27FC236}">
                <a16:creationId xmlns:a16="http://schemas.microsoft.com/office/drawing/2014/main" id="{B4F18AA1-BEB3-408E-B1FD-E84A3172A5C1}"/>
              </a:ext>
            </a:extLst>
          </p:cNvPr>
          <p:cNvSpPr/>
          <p:nvPr/>
        </p:nvSpPr>
        <p:spPr>
          <a:xfrm>
            <a:off x="0" y="1641886"/>
            <a:ext cx="479376" cy="5146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4928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DBF694-BB95-4C7E-94BE-6ADFB193E0FE}"/>
              </a:ext>
            </a:extLst>
          </p:cNvPr>
          <p:cNvSpPr>
            <a:spLocks noGrp="1"/>
          </p:cNvSpPr>
          <p:nvPr>
            <p:ph type="title"/>
          </p:nvPr>
        </p:nvSpPr>
        <p:spPr/>
        <p:txBody>
          <a:bodyPr/>
          <a:lstStyle/>
          <a:p>
            <a:r>
              <a:rPr lang="ru-RU" dirty="0"/>
              <a:t>БИОЧЕРНИЛА</a:t>
            </a:r>
            <a:r>
              <a:rPr lang="en-US" dirty="0"/>
              <a:t> (BIO-INK)</a:t>
            </a:r>
            <a:endParaRPr lang="ru-RU" dirty="0"/>
          </a:p>
        </p:txBody>
      </p:sp>
      <p:sp>
        <p:nvSpPr>
          <p:cNvPr id="6" name="TextBox 5">
            <a:extLst>
              <a:ext uri="{FF2B5EF4-FFF2-40B4-BE49-F238E27FC236}">
                <a16:creationId xmlns:a16="http://schemas.microsoft.com/office/drawing/2014/main" id="{D5F2F5D1-77C0-43F1-BA4C-070945D44468}"/>
              </a:ext>
            </a:extLst>
          </p:cNvPr>
          <p:cNvSpPr txBox="1"/>
          <p:nvPr/>
        </p:nvSpPr>
        <p:spPr>
          <a:xfrm>
            <a:off x="5663952" y="1997839"/>
            <a:ext cx="6097772" cy="2862322"/>
          </a:xfrm>
          <a:prstGeom prst="rect">
            <a:avLst/>
          </a:prstGeom>
          <a:noFill/>
        </p:spPr>
        <p:txBody>
          <a:bodyPr wrap="square">
            <a:spAutoFit/>
          </a:bodyPr>
          <a:lstStyle/>
          <a:p>
            <a:r>
              <a:rPr lang="ru-RU" dirty="0"/>
              <a:t>3D-биопечать относится к печати живых клеток, а биочернила определяются как состав для биопечати, который состоит только из живых клеток (биочернила на основе клеток) или в сочетании с составом гидрогеля (биочернила на основе гидрогеля). </a:t>
            </a:r>
            <a:r>
              <a:rPr lang="en-US" dirty="0"/>
              <a:t>[</a:t>
            </a:r>
            <a:r>
              <a:rPr lang="ru-RU" dirty="0"/>
              <a:t>11</a:t>
            </a:r>
            <a:r>
              <a:rPr lang="en-US" dirty="0"/>
              <a:t>]</a:t>
            </a:r>
            <a:r>
              <a:rPr lang="ru-RU" dirty="0"/>
              <a:t> Биочернила на основе клеток включают клеточные суспензии или агрегаты и клеточные сфероиды, тогда как биочернила на основе гидрогеля включают насыщенные клетками природные, синтетические и </a:t>
            </a:r>
            <a:r>
              <a:rPr lang="ru-RU" dirty="0" err="1"/>
              <a:t>децеллюляризированные</a:t>
            </a:r>
            <a:r>
              <a:rPr lang="ru-RU" dirty="0"/>
              <a:t> гидрогели тканей. </a:t>
            </a:r>
            <a:r>
              <a:rPr lang="en-US" dirty="0"/>
              <a:t>[</a:t>
            </a:r>
            <a:r>
              <a:rPr lang="ru-RU" dirty="0"/>
              <a:t>12 - 15</a:t>
            </a:r>
            <a:r>
              <a:rPr lang="en-US" dirty="0"/>
              <a:t>]</a:t>
            </a:r>
            <a:r>
              <a:rPr lang="ru-RU" dirty="0"/>
              <a:t> </a:t>
            </a:r>
          </a:p>
        </p:txBody>
      </p:sp>
      <p:pic>
        <p:nvPicPr>
          <p:cNvPr id="11266" name="Picture 2" descr="Bioprinting 101: Part 5 - Bioink - 3DPrint.com | The Voice of 3D Printing /  Additive Manufacturing">
            <a:extLst>
              <a:ext uri="{FF2B5EF4-FFF2-40B4-BE49-F238E27FC236}">
                <a16:creationId xmlns:a16="http://schemas.microsoft.com/office/drawing/2014/main" id="{5E468C4B-D684-4FE7-B1D8-9C9BB7099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2" y="1628800"/>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nterview with Biogelx about its bioinks and the future of bioprinting -  3Dnatives">
            <a:extLst>
              <a:ext uri="{FF2B5EF4-FFF2-40B4-BE49-F238E27FC236}">
                <a16:creationId xmlns:a16="http://schemas.microsoft.com/office/drawing/2014/main" id="{9B92D093-AE67-48BD-B7C1-9F807AE9D6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3399460"/>
            <a:ext cx="2762250" cy="162485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nterview with Biogelx about its bioinks and the future of bioprinting -  3Dnatives">
            <a:extLst>
              <a:ext uri="{FF2B5EF4-FFF2-40B4-BE49-F238E27FC236}">
                <a16:creationId xmlns:a16="http://schemas.microsoft.com/office/drawing/2014/main" id="{0BD77C06-7946-40A5-8F14-4996E8EC5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54" y="5125561"/>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8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C244B-B983-49B9-A2F8-1F5153927973}"/>
              </a:ext>
            </a:extLst>
          </p:cNvPr>
          <p:cNvSpPr>
            <a:spLocks noGrp="1"/>
          </p:cNvSpPr>
          <p:nvPr>
            <p:ph type="title"/>
          </p:nvPr>
        </p:nvSpPr>
        <p:spPr/>
        <p:txBody>
          <a:bodyPr/>
          <a:lstStyle/>
          <a:p>
            <a:r>
              <a:rPr lang="ru-RU" dirty="0"/>
              <a:t>Световая биопечать</a:t>
            </a:r>
          </a:p>
        </p:txBody>
      </p:sp>
      <p:pic>
        <p:nvPicPr>
          <p:cNvPr id="4" name="Рисунок 3">
            <a:extLst>
              <a:ext uri="{FF2B5EF4-FFF2-40B4-BE49-F238E27FC236}">
                <a16:creationId xmlns:a16="http://schemas.microsoft.com/office/drawing/2014/main" id="{7AB812F6-AD34-45CF-BE83-0B021A05BE7D}"/>
              </a:ext>
            </a:extLst>
          </p:cNvPr>
          <p:cNvPicPr>
            <a:picLocks noChangeAspect="1"/>
          </p:cNvPicPr>
          <p:nvPr/>
        </p:nvPicPr>
        <p:blipFill>
          <a:blip r:embed="rId2"/>
          <a:stretch>
            <a:fillRect/>
          </a:stretch>
        </p:blipFill>
        <p:spPr>
          <a:xfrm>
            <a:off x="551384" y="1551668"/>
            <a:ext cx="10153128" cy="3877017"/>
          </a:xfrm>
          <a:prstGeom prst="rect">
            <a:avLst/>
          </a:prstGeom>
        </p:spPr>
      </p:pic>
      <p:sp>
        <p:nvSpPr>
          <p:cNvPr id="11" name="TextBox 10">
            <a:extLst>
              <a:ext uri="{FF2B5EF4-FFF2-40B4-BE49-F238E27FC236}">
                <a16:creationId xmlns:a16="http://schemas.microsoft.com/office/drawing/2014/main" id="{3E4E864F-B0FC-48A6-9E53-A3ACC437F3CD}"/>
              </a:ext>
            </a:extLst>
          </p:cNvPr>
          <p:cNvSpPr txBox="1"/>
          <p:nvPr/>
        </p:nvSpPr>
        <p:spPr>
          <a:xfrm>
            <a:off x="117977" y="5428685"/>
            <a:ext cx="12064241" cy="1477328"/>
          </a:xfrm>
          <a:prstGeom prst="rect">
            <a:avLst/>
          </a:prstGeom>
          <a:noFill/>
        </p:spPr>
        <p:txBody>
          <a:bodyPr wrap="square">
            <a:spAutoFit/>
          </a:bodyPr>
          <a:lstStyle/>
          <a:p>
            <a:r>
              <a:rPr lang="ru-RU" dirty="0"/>
              <a:t>Световая биопечать с использованием программируемой пользователем </a:t>
            </a:r>
            <a:r>
              <a:rPr lang="ru-RU" dirty="0" err="1"/>
              <a:t>фотодеградации</a:t>
            </a:r>
            <a:r>
              <a:rPr lang="ru-RU" dirty="0"/>
              <a:t> биоматериала: </a:t>
            </a:r>
          </a:p>
          <a:p>
            <a:pPr marL="400050" indent="-400050">
              <a:buAutoNum type="romanLcParenBoth"/>
            </a:pPr>
            <a:r>
              <a:rPr lang="ru-RU" dirty="0"/>
              <a:t>3D-печать микрососудов с микрометровым разрешением; </a:t>
            </a:r>
          </a:p>
          <a:p>
            <a:pPr marL="400050" indent="-400050">
              <a:buAutoNum type="romanLcParenBoth"/>
            </a:pPr>
            <a:r>
              <a:rPr lang="ru-RU" dirty="0"/>
              <a:t>оптическое изображение гидрогеля как с параллельными </a:t>
            </a:r>
            <a:r>
              <a:rPr lang="ru-RU" dirty="0" err="1"/>
              <a:t>микроканалами</a:t>
            </a:r>
            <a:r>
              <a:rPr lang="ru-RU" dirty="0"/>
              <a:t>, так и с трехмерными многослойными наборами каналов; </a:t>
            </a:r>
          </a:p>
          <a:p>
            <a:pPr marL="400050" indent="-400050">
              <a:buAutoNum type="romanLcParenBoth"/>
            </a:pPr>
            <a:r>
              <a:rPr lang="ru-RU" dirty="0"/>
              <a:t>3D-изображение </a:t>
            </a:r>
            <a:r>
              <a:rPr lang="ru-RU" dirty="0" err="1"/>
              <a:t>фотодеградированных</a:t>
            </a:r>
            <a:r>
              <a:rPr lang="ru-RU" dirty="0"/>
              <a:t> каналов</a:t>
            </a:r>
          </a:p>
        </p:txBody>
      </p:sp>
    </p:spTree>
    <p:extLst>
      <p:ext uri="{BB962C8B-B14F-4D97-AF65-F5344CB8AC3E}">
        <p14:creationId xmlns:p14="http://schemas.microsoft.com/office/powerpoint/2010/main" val="212860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C244B-B983-49B9-A2F8-1F5153927973}"/>
              </a:ext>
            </a:extLst>
          </p:cNvPr>
          <p:cNvSpPr>
            <a:spLocks noGrp="1"/>
          </p:cNvSpPr>
          <p:nvPr>
            <p:ph type="title"/>
          </p:nvPr>
        </p:nvSpPr>
        <p:spPr/>
        <p:txBody>
          <a:bodyPr/>
          <a:lstStyle/>
          <a:p>
            <a:r>
              <a:rPr lang="ru-RU" dirty="0"/>
              <a:t>Световая биопечать</a:t>
            </a:r>
          </a:p>
        </p:txBody>
      </p:sp>
      <p:sp>
        <p:nvSpPr>
          <p:cNvPr id="11" name="TextBox 10">
            <a:extLst>
              <a:ext uri="{FF2B5EF4-FFF2-40B4-BE49-F238E27FC236}">
                <a16:creationId xmlns:a16="http://schemas.microsoft.com/office/drawing/2014/main" id="{3E4E864F-B0FC-48A6-9E53-A3ACC437F3CD}"/>
              </a:ext>
            </a:extLst>
          </p:cNvPr>
          <p:cNvSpPr txBox="1"/>
          <p:nvPr/>
        </p:nvSpPr>
        <p:spPr>
          <a:xfrm>
            <a:off x="117977" y="5428685"/>
            <a:ext cx="12064241" cy="923330"/>
          </a:xfrm>
          <a:prstGeom prst="rect">
            <a:avLst/>
          </a:prstGeom>
          <a:noFill/>
        </p:spPr>
        <p:txBody>
          <a:bodyPr wrap="square">
            <a:spAutoFit/>
          </a:bodyPr>
          <a:lstStyle/>
          <a:p>
            <a:r>
              <a:rPr lang="ru-RU" dirty="0"/>
              <a:t>(</a:t>
            </a:r>
            <a:r>
              <a:rPr lang="ru-RU" dirty="0" err="1"/>
              <a:t>iv</a:t>
            </a:r>
            <a:r>
              <a:rPr lang="ru-RU" dirty="0"/>
              <a:t>) CAD-дизайн узорчатых каналов; </a:t>
            </a:r>
          </a:p>
          <a:p>
            <a:r>
              <a:rPr lang="ru-RU" dirty="0"/>
              <a:t>(v) 3D </a:t>
            </a:r>
            <a:r>
              <a:rPr lang="ru-RU" dirty="0" err="1"/>
              <a:t>эндотелизированные</a:t>
            </a:r>
            <a:r>
              <a:rPr lang="ru-RU" dirty="0"/>
              <a:t> каналы, генерируемые в </a:t>
            </a:r>
            <a:r>
              <a:rPr lang="ru-RU" dirty="0" err="1"/>
              <a:t>фотодеградируемых</a:t>
            </a:r>
            <a:r>
              <a:rPr lang="ru-RU" dirty="0"/>
              <a:t> флуоресцентных гелях (зеленый) (ядра в зеленом, F-актин в красном)</a:t>
            </a:r>
          </a:p>
        </p:txBody>
      </p:sp>
      <p:pic>
        <p:nvPicPr>
          <p:cNvPr id="5" name="Рисунок 4">
            <a:extLst>
              <a:ext uri="{FF2B5EF4-FFF2-40B4-BE49-F238E27FC236}">
                <a16:creationId xmlns:a16="http://schemas.microsoft.com/office/drawing/2014/main" id="{B2F1717B-D92B-420C-A791-4768DC9E7AEE}"/>
              </a:ext>
            </a:extLst>
          </p:cNvPr>
          <p:cNvPicPr>
            <a:picLocks noChangeAspect="1"/>
          </p:cNvPicPr>
          <p:nvPr/>
        </p:nvPicPr>
        <p:blipFill>
          <a:blip r:embed="rId2"/>
          <a:stretch>
            <a:fillRect/>
          </a:stretch>
        </p:blipFill>
        <p:spPr>
          <a:xfrm>
            <a:off x="1353785" y="1772816"/>
            <a:ext cx="9484429" cy="3483304"/>
          </a:xfrm>
          <a:prstGeom prst="rect">
            <a:avLst/>
          </a:prstGeom>
        </p:spPr>
      </p:pic>
    </p:spTree>
    <p:extLst>
      <p:ext uri="{BB962C8B-B14F-4D97-AF65-F5344CB8AC3E}">
        <p14:creationId xmlns:p14="http://schemas.microsoft.com/office/powerpoint/2010/main" val="218629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C244B-B983-49B9-A2F8-1F5153927973}"/>
              </a:ext>
            </a:extLst>
          </p:cNvPr>
          <p:cNvSpPr>
            <a:spLocks noGrp="1"/>
          </p:cNvSpPr>
          <p:nvPr>
            <p:ph type="title"/>
          </p:nvPr>
        </p:nvSpPr>
        <p:spPr/>
        <p:txBody>
          <a:bodyPr/>
          <a:lstStyle/>
          <a:p>
            <a:r>
              <a:rPr lang="ru-RU" dirty="0"/>
              <a:t>Световая биопечать</a:t>
            </a:r>
          </a:p>
        </p:txBody>
      </p:sp>
      <p:sp>
        <p:nvSpPr>
          <p:cNvPr id="11" name="TextBox 10">
            <a:extLst>
              <a:ext uri="{FF2B5EF4-FFF2-40B4-BE49-F238E27FC236}">
                <a16:creationId xmlns:a16="http://schemas.microsoft.com/office/drawing/2014/main" id="{3E4E864F-B0FC-48A6-9E53-A3ACC437F3CD}"/>
              </a:ext>
            </a:extLst>
          </p:cNvPr>
          <p:cNvSpPr txBox="1"/>
          <p:nvPr/>
        </p:nvSpPr>
        <p:spPr>
          <a:xfrm>
            <a:off x="117977" y="5428685"/>
            <a:ext cx="12064241" cy="369332"/>
          </a:xfrm>
          <a:prstGeom prst="rect">
            <a:avLst/>
          </a:prstGeom>
          <a:noFill/>
        </p:spPr>
        <p:txBody>
          <a:bodyPr wrap="square">
            <a:spAutoFit/>
          </a:bodyPr>
          <a:lstStyle/>
          <a:p>
            <a:r>
              <a:rPr lang="ru-RU" dirty="0"/>
              <a:t> (</a:t>
            </a:r>
            <a:r>
              <a:rPr lang="ru-RU" dirty="0" err="1"/>
              <a:t>vi</a:t>
            </a:r>
            <a:r>
              <a:rPr lang="ru-RU" dirty="0"/>
              <a:t>)-(</a:t>
            </a:r>
            <a:r>
              <a:rPr lang="ru-RU" dirty="0" err="1"/>
              <a:t>ix</a:t>
            </a:r>
            <a:r>
              <a:rPr lang="ru-RU" dirty="0"/>
              <a:t>) продольное и поперечное сечение полученной </a:t>
            </a:r>
            <a:r>
              <a:rPr lang="ru-RU" dirty="0" err="1"/>
              <a:t>эндотелизации</a:t>
            </a:r>
            <a:r>
              <a:rPr lang="ru-RU" dirty="0"/>
              <a:t> каналов.</a:t>
            </a:r>
          </a:p>
        </p:txBody>
      </p:sp>
      <p:pic>
        <p:nvPicPr>
          <p:cNvPr id="4" name="Рисунок 3">
            <a:extLst>
              <a:ext uri="{FF2B5EF4-FFF2-40B4-BE49-F238E27FC236}">
                <a16:creationId xmlns:a16="http://schemas.microsoft.com/office/drawing/2014/main" id="{A52DCB53-1255-44A6-9A53-6D0614CB4E81}"/>
              </a:ext>
            </a:extLst>
          </p:cNvPr>
          <p:cNvPicPr>
            <a:picLocks noChangeAspect="1"/>
          </p:cNvPicPr>
          <p:nvPr/>
        </p:nvPicPr>
        <p:blipFill>
          <a:blip r:embed="rId2"/>
          <a:stretch>
            <a:fillRect/>
          </a:stretch>
        </p:blipFill>
        <p:spPr>
          <a:xfrm>
            <a:off x="526349" y="1736812"/>
            <a:ext cx="11139302" cy="3384376"/>
          </a:xfrm>
          <a:prstGeom prst="rect">
            <a:avLst/>
          </a:prstGeom>
        </p:spPr>
      </p:pic>
    </p:spTree>
    <p:extLst>
      <p:ext uri="{BB962C8B-B14F-4D97-AF65-F5344CB8AC3E}">
        <p14:creationId xmlns:p14="http://schemas.microsoft.com/office/powerpoint/2010/main" val="399179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B3CD48-8199-437E-9DDF-C1CD0F3A4746}"/>
              </a:ext>
            </a:extLst>
          </p:cNvPr>
          <p:cNvSpPr>
            <a:spLocks noGrp="1"/>
          </p:cNvSpPr>
          <p:nvPr>
            <p:ph type="title"/>
          </p:nvPr>
        </p:nvSpPr>
        <p:spPr/>
        <p:txBody>
          <a:bodyPr/>
          <a:lstStyle/>
          <a:p>
            <a:r>
              <a:rPr lang="ru-RU" dirty="0"/>
              <a:t>Новые подходы к </a:t>
            </a:r>
            <a:r>
              <a:rPr lang="ru-RU" dirty="0" err="1"/>
              <a:t>многонаправленной</a:t>
            </a:r>
            <a:r>
              <a:rPr lang="ru-RU" dirty="0"/>
              <a:t> биопечати</a:t>
            </a:r>
            <a:r>
              <a:rPr lang="en-US" dirty="0"/>
              <a:t> - </a:t>
            </a:r>
            <a:r>
              <a:rPr lang="ru-RU" dirty="0"/>
              <a:t>магнитная левитация</a:t>
            </a:r>
          </a:p>
        </p:txBody>
      </p:sp>
      <p:sp>
        <p:nvSpPr>
          <p:cNvPr id="8" name="TextBox 7">
            <a:extLst>
              <a:ext uri="{FF2B5EF4-FFF2-40B4-BE49-F238E27FC236}">
                <a16:creationId xmlns:a16="http://schemas.microsoft.com/office/drawing/2014/main" id="{481611D1-BCDD-40E6-A817-615A3652816F}"/>
              </a:ext>
            </a:extLst>
          </p:cNvPr>
          <p:cNvSpPr txBox="1"/>
          <p:nvPr/>
        </p:nvSpPr>
        <p:spPr>
          <a:xfrm>
            <a:off x="695400" y="1772816"/>
            <a:ext cx="11233248" cy="4247317"/>
          </a:xfrm>
          <a:prstGeom prst="rect">
            <a:avLst/>
          </a:prstGeom>
          <a:noFill/>
        </p:spPr>
        <p:txBody>
          <a:bodyPr wrap="square">
            <a:spAutoFit/>
          </a:bodyPr>
          <a:lstStyle/>
          <a:p>
            <a:r>
              <a:rPr lang="ru-RU" dirty="0"/>
              <a:t>Концепция левитирующего аддитивного производства обсуждалась и исследовалась в последние годы. </a:t>
            </a:r>
            <a:r>
              <a:rPr lang="en-US" dirty="0"/>
              <a:t>[</a:t>
            </a:r>
            <a:r>
              <a:rPr lang="ru-RU" dirty="0"/>
              <a:t>6 , 10 , 136 - 139</a:t>
            </a:r>
            <a:r>
              <a:rPr lang="en-US" dirty="0"/>
              <a:t>]</a:t>
            </a:r>
          </a:p>
          <a:p>
            <a:r>
              <a:rPr lang="ru-RU" dirty="0"/>
              <a:t> </a:t>
            </a:r>
          </a:p>
          <a:p>
            <a:r>
              <a:rPr lang="ru-RU" dirty="0"/>
              <a:t>В 2016 году компания Boeing подала патент на метод 3D-печати с магнитной левитацией. </a:t>
            </a:r>
            <a:r>
              <a:rPr lang="en-US" dirty="0"/>
              <a:t>[</a:t>
            </a:r>
            <a:r>
              <a:rPr lang="ru-RU" dirty="0"/>
              <a:t>140</a:t>
            </a:r>
            <a:r>
              <a:rPr lang="en-US" dirty="0"/>
              <a:t>]</a:t>
            </a:r>
          </a:p>
          <a:p>
            <a:endParaRPr lang="en-US" dirty="0"/>
          </a:p>
          <a:p>
            <a:r>
              <a:rPr lang="ru-RU" dirty="0"/>
              <a:t> Напечатанный объект поднимался под действием магнитной силы, чтобы сбалансировать гравитацию, и к исходному объекту добавлялись дополнительные компоненты путем выдавливания, движения или струи. В зависимости от используемого материала дополнительные компоненты и исходная деталь </a:t>
            </a:r>
            <a:r>
              <a:rPr lang="ru-RU" dirty="0" err="1"/>
              <a:t>отверждались</a:t>
            </a:r>
            <a:r>
              <a:rPr lang="ru-RU" dirty="0"/>
              <a:t> различными воздействиями. Хотя запатентованная методика была предложена для металла или полимеров, увеличенное биологическое вещество должно быть потенциально совместимым с такими системами магнитной левитации. 6 Чтобы включить магнитную левитацию, Парфенов и его сотрудники добавили гадолиний (</a:t>
            </a:r>
            <a:r>
              <a:rPr lang="ru-RU" dirty="0" err="1"/>
              <a:t>Gd</a:t>
            </a:r>
            <a:r>
              <a:rPr lang="ru-RU" dirty="0"/>
              <a:t> 3 + ) в среду для культивирования </a:t>
            </a:r>
            <a:r>
              <a:rPr lang="ru-RU" dirty="0" err="1"/>
              <a:t>хондроцитов</a:t>
            </a:r>
            <a:r>
              <a:rPr lang="ru-RU" dirty="0"/>
              <a:t>. Магнитные </a:t>
            </a:r>
            <a:r>
              <a:rPr lang="ru-RU" dirty="0" err="1"/>
              <a:t>хондроциты</a:t>
            </a:r>
            <a:r>
              <a:rPr lang="ru-RU" dirty="0"/>
              <a:t> были переработаны в сфероиды, а затем собраны в постоянном магнитном поле. Хотя этот метод предназначался только для сборки сфероидов, он продемонстрировал потенциал магнитной левитации для быстрого трехмерного </a:t>
            </a:r>
            <a:r>
              <a:rPr lang="ru-RU" dirty="0" err="1"/>
              <a:t>биопроизводства</a:t>
            </a:r>
            <a:r>
              <a:rPr lang="ru-RU" dirty="0"/>
              <a:t>. </a:t>
            </a:r>
            <a:r>
              <a:rPr lang="en-US" dirty="0"/>
              <a:t>[</a:t>
            </a:r>
            <a:r>
              <a:rPr lang="ru-RU" dirty="0"/>
              <a:t>141</a:t>
            </a:r>
            <a:r>
              <a:rPr lang="en-US" dirty="0"/>
              <a:t>]</a:t>
            </a:r>
            <a:r>
              <a:rPr lang="ru-RU" dirty="0"/>
              <a:t> </a:t>
            </a:r>
          </a:p>
        </p:txBody>
      </p:sp>
    </p:spTree>
    <p:extLst>
      <p:ext uri="{BB962C8B-B14F-4D97-AF65-F5344CB8AC3E}">
        <p14:creationId xmlns:p14="http://schemas.microsoft.com/office/powerpoint/2010/main" val="278273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B3CD48-8199-437E-9DDF-C1CD0F3A4746}"/>
              </a:ext>
            </a:extLst>
          </p:cNvPr>
          <p:cNvSpPr>
            <a:spLocks noGrp="1"/>
          </p:cNvSpPr>
          <p:nvPr>
            <p:ph type="title"/>
          </p:nvPr>
        </p:nvSpPr>
        <p:spPr/>
        <p:txBody>
          <a:bodyPr/>
          <a:lstStyle/>
          <a:p>
            <a:r>
              <a:rPr lang="ru-RU" dirty="0"/>
              <a:t>Новые подходы к </a:t>
            </a:r>
            <a:r>
              <a:rPr lang="ru-RU" dirty="0" err="1"/>
              <a:t>многонаправленной</a:t>
            </a:r>
            <a:r>
              <a:rPr lang="ru-RU" dirty="0"/>
              <a:t> биопечати</a:t>
            </a:r>
            <a:r>
              <a:rPr lang="en-US" dirty="0"/>
              <a:t> - </a:t>
            </a:r>
            <a:r>
              <a:rPr lang="ru-RU" dirty="0"/>
              <a:t>акустический пинцет</a:t>
            </a:r>
          </a:p>
        </p:txBody>
      </p:sp>
      <p:sp>
        <p:nvSpPr>
          <p:cNvPr id="8" name="TextBox 7">
            <a:extLst>
              <a:ext uri="{FF2B5EF4-FFF2-40B4-BE49-F238E27FC236}">
                <a16:creationId xmlns:a16="http://schemas.microsoft.com/office/drawing/2014/main" id="{481611D1-BCDD-40E6-A817-615A3652816F}"/>
              </a:ext>
            </a:extLst>
          </p:cNvPr>
          <p:cNvSpPr txBox="1"/>
          <p:nvPr/>
        </p:nvSpPr>
        <p:spPr>
          <a:xfrm>
            <a:off x="695400" y="1772816"/>
            <a:ext cx="11233248" cy="2031325"/>
          </a:xfrm>
          <a:prstGeom prst="rect">
            <a:avLst/>
          </a:prstGeom>
          <a:noFill/>
        </p:spPr>
        <p:txBody>
          <a:bodyPr wrap="square">
            <a:spAutoFit/>
          </a:bodyPr>
          <a:lstStyle/>
          <a:p>
            <a:r>
              <a:rPr lang="ru-RU" dirty="0" err="1"/>
              <a:t>Гуо</a:t>
            </a:r>
            <a:r>
              <a:rPr lang="ru-RU" dirty="0"/>
              <a:t> и его коллеги разработали технологию трехмерного акустического пинцета, которая использовала поверхностные акустические волны для улавливания и помещения отдельных клеток или частиц в двухмерные или трехмерные узоры. </a:t>
            </a:r>
            <a:r>
              <a:rPr lang="en-US" dirty="0"/>
              <a:t>[</a:t>
            </a:r>
            <a:r>
              <a:rPr lang="ru-RU" dirty="0"/>
              <a:t>142 , 143</a:t>
            </a:r>
            <a:r>
              <a:rPr lang="en-US" dirty="0"/>
              <a:t>]</a:t>
            </a:r>
          </a:p>
          <a:p>
            <a:endParaRPr lang="en-US" dirty="0"/>
          </a:p>
          <a:p>
            <a:r>
              <a:rPr lang="ru-RU" dirty="0"/>
              <a:t>Хотя </a:t>
            </a:r>
            <a:r>
              <a:rPr lang="ru-RU" dirty="0" err="1"/>
              <a:t>биопечатные</a:t>
            </a:r>
            <a:r>
              <a:rPr lang="ru-RU" dirty="0"/>
              <a:t> клеточные архитектуры не являются сложными (и печатаются всенаправленно), эта технология продемонстрировала непревзойденную возможность биопечати многоклеточных структур в масштабе одной клетки.</a:t>
            </a:r>
          </a:p>
        </p:txBody>
      </p:sp>
    </p:spTree>
    <p:extLst>
      <p:ext uri="{BB962C8B-B14F-4D97-AF65-F5344CB8AC3E}">
        <p14:creationId xmlns:p14="http://schemas.microsoft.com/office/powerpoint/2010/main" val="405843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B3CD48-8199-437E-9DDF-C1CD0F3A4746}"/>
              </a:ext>
            </a:extLst>
          </p:cNvPr>
          <p:cNvSpPr>
            <a:spLocks noGrp="1"/>
          </p:cNvSpPr>
          <p:nvPr>
            <p:ph type="title"/>
          </p:nvPr>
        </p:nvSpPr>
        <p:spPr/>
        <p:txBody>
          <a:bodyPr/>
          <a:lstStyle/>
          <a:p>
            <a:r>
              <a:rPr lang="ru-RU" dirty="0"/>
              <a:t>Новые подходы к </a:t>
            </a:r>
            <a:r>
              <a:rPr lang="ru-RU" dirty="0" err="1"/>
              <a:t>многонаправленной</a:t>
            </a:r>
            <a:r>
              <a:rPr lang="ru-RU" dirty="0"/>
              <a:t> биопечати</a:t>
            </a:r>
            <a:r>
              <a:rPr lang="en-US" dirty="0"/>
              <a:t> - </a:t>
            </a:r>
            <a:r>
              <a:rPr lang="ru-RU" dirty="0"/>
              <a:t>Объемная биопечать</a:t>
            </a:r>
          </a:p>
        </p:txBody>
      </p:sp>
      <p:sp>
        <p:nvSpPr>
          <p:cNvPr id="8" name="TextBox 7">
            <a:extLst>
              <a:ext uri="{FF2B5EF4-FFF2-40B4-BE49-F238E27FC236}">
                <a16:creationId xmlns:a16="http://schemas.microsoft.com/office/drawing/2014/main" id="{481611D1-BCDD-40E6-A817-615A3652816F}"/>
              </a:ext>
            </a:extLst>
          </p:cNvPr>
          <p:cNvSpPr txBox="1"/>
          <p:nvPr/>
        </p:nvSpPr>
        <p:spPr>
          <a:xfrm>
            <a:off x="695400" y="1772816"/>
            <a:ext cx="11233248" cy="2585323"/>
          </a:xfrm>
          <a:prstGeom prst="rect">
            <a:avLst/>
          </a:prstGeom>
          <a:noFill/>
        </p:spPr>
        <p:txBody>
          <a:bodyPr wrap="square">
            <a:spAutoFit/>
          </a:bodyPr>
          <a:lstStyle/>
          <a:p>
            <a:r>
              <a:rPr lang="ru-RU" dirty="0"/>
              <a:t>В 2019 году Келли и его коллеги разработали метод объемного аддитивного производства, называемый компьютерной аксиальной литографией (CAL). </a:t>
            </a:r>
            <a:r>
              <a:rPr lang="en-US" dirty="0"/>
              <a:t>[</a:t>
            </a:r>
            <a:r>
              <a:rPr lang="ru-RU" dirty="0"/>
              <a:t>144</a:t>
            </a:r>
            <a:r>
              <a:rPr lang="en-US" dirty="0"/>
              <a:t>]</a:t>
            </a:r>
            <a:r>
              <a:rPr lang="ru-RU" dirty="0"/>
              <a:t> В этой технике свет проецируется на вращающийся чан, содержащий </a:t>
            </a:r>
            <a:r>
              <a:rPr lang="ru-RU" dirty="0" err="1"/>
              <a:t>фотоотверждаемую</a:t>
            </a:r>
            <a:r>
              <a:rPr lang="ru-RU" dirty="0"/>
              <a:t> смолу. Это позволило отвердить смолу со всех сторон, что привело к изготовлению конструкций сантиметрового масштаба за считанные минуты. Бернал и его коллеги продемонстрировали успешное применение CAL для биопечати суставного имплантата в форме мениска с использованием </a:t>
            </a:r>
            <a:r>
              <a:rPr lang="ru-RU" dirty="0" err="1"/>
              <a:t>биочернил</a:t>
            </a:r>
            <a:r>
              <a:rPr lang="ru-RU" dirty="0"/>
              <a:t> на основе </a:t>
            </a:r>
            <a:r>
              <a:rPr lang="ru-RU" dirty="0" err="1"/>
              <a:t>GelMA</a:t>
            </a:r>
            <a:r>
              <a:rPr lang="ru-RU" dirty="0"/>
              <a:t> («</a:t>
            </a:r>
            <a:r>
              <a:rPr lang="ru-RU" dirty="0" err="1"/>
              <a:t>gelRESIN</a:t>
            </a:r>
            <a:r>
              <a:rPr lang="ru-RU" dirty="0"/>
              <a:t>»), наполненных </a:t>
            </a:r>
            <a:r>
              <a:rPr lang="ru-RU" dirty="0" err="1"/>
              <a:t>хондропрогениторными</a:t>
            </a:r>
            <a:r>
              <a:rPr lang="ru-RU" dirty="0"/>
              <a:t> клетками. </a:t>
            </a:r>
            <a:r>
              <a:rPr lang="en-US" dirty="0"/>
              <a:t>[</a:t>
            </a:r>
            <a:r>
              <a:rPr lang="ru-RU" dirty="0"/>
              <a:t>145</a:t>
            </a:r>
            <a:r>
              <a:rPr lang="en-US" dirty="0"/>
              <a:t>]</a:t>
            </a:r>
            <a:r>
              <a:rPr lang="ru-RU" dirty="0"/>
              <a:t> В течение 28 дней инкубации </a:t>
            </a:r>
            <a:r>
              <a:rPr lang="ru-RU" dirty="0" err="1"/>
              <a:t>биопринтированный</a:t>
            </a:r>
            <a:r>
              <a:rPr lang="ru-RU" dirty="0"/>
              <a:t> имплантат показал повышенную метаболическую активность, образование ВКМ и механическую прочность. В целом, CAL предоставила новый вариант сложной 3D-биопечати с минимальными затратами времени и средств и </a:t>
            </a:r>
            <a:r>
              <a:rPr lang="ru-RU" dirty="0" err="1"/>
              <a:t>сверхгладкой</a:t>
            </a:r>
            <a:r>
              <a:rPr lang="ru-RU" dirty="0"/>
              <a:t> поверхностью</a:t>
            </a:r>
          </a:p>
        </p:txBody>
      </p:sp>
    </p:spTree>
    <p:extLst>
      <p:ext uri="{BB962C8B-B14F-4D97-AF65-F5344CB8AC3E}">
        <p14:creationId xmlns:p14="http://schemas.microsoft.com/office/powerpoint/2010/main" val="89141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B3CD48-8199-437E-9DDF-C1CD0F3A4746}"/>
              </a:ext>
            </a:extLst>
          </p:cNvPr>
          <p:cNvSpPr>
            <a:spLocks noGrp="1"/>
          </p:cNvSpPr>
          <p:nvPr>
            <p:ph type="title"/>
          </p:nvPr>
        </p:nvSpPr>
        <p:spPr/>
        <p:txBody>
          <a:bodyPr/>
          <a:lstStyle/>
          <a:p>
            <a:r>
              <a:rPr lang="ru-RU" dirty="0"/>
              <a:t>Новые подходы к </a:t>
            </a:r>
            <a:r>
              <a:rPr lang="ru-RU" dirty="0" err="1"/>
              <a:t>многонаправленной</a:t>
            </a:r>
            <a:r>
              <a:rPr lang="ru-RU" dirty="0"/>
              <a:t> биопечати</a:t>
            </a:r>
            <a:r>
              <a:rPr lang="en-US" dirty="0"/>
              <a:t> - </a:t>
            </a:r>
            <a:r>
              <a:rPr lang="ru-RU" dirty="0"/>
              <a:t>Объемная Биопечать</a:t>
            </a:r>
            <a:r>
              <a:rPr lang="en-US" dirty="0"/>
              <a:t> - </a:t>
            </a:r>
            <a:r>
              <a:rPr lang="ru-RU" dirty="0"/>
              <a:t>Продолжение</a:t>
            </a:r>
          </a:p>
        </p:txBody>
      </p:sp>
      <p:pic>
        <p:nvPicPr>
          <p:cNvPr id="4" name="Рисунок 3">
            <a:extLst>
              <a:ext uri="{FF2B5EF4-FFF2-40B4-BE49-F238E27FC236}">
                <a16:creationId xmlns:a16="http://schemas.microsoft.com/office/drawing/2014/main" id="{D8EB57E3-E908-499C-8839-D8D1CF4777D6}"/>
              </a:ext>
            </a:extLst>
          </p:cNvPr>
          <p:cNvPicPr>
            <a:picLocks noChangeAspect="1"/>
          </p:cNvPicPr>
          <p:nvPr/>
        </p:nvPicPr>
        <p:blipFill>
          <a:blip r:embed="rId2"/>
          <a:stretch>
            <a:fillRect/>
          </a:stretch>
        </p:blipFill>
        <p:spPr>
          <a:xfrm>
            <a:off x="119336" y="1577314"/>
            <a:ext cx="8496944" cy="5280686"/>
          </a:xfrm>
          <a:prstGeom prst="rect">
            <a:avLst/>
          </a:prstGeom>
        </p:spPr>
      </p:pic>
      <p:sp>
        <p:nvSpPr>
          <p:cNvPr id="7" name="TextBox 6">
            <a:extLst>
              <a:ext uri="{FF2B5EF4-FFF2-40B4-BE49-F238E27FC236}">
                <a16:creationId xmlns:a16="http://schemas.microsoft.com/office/drawing/2014/main" id="{35770D3D-A0FA-4BC4-8D63-DBB9773964D2}"/>
              </a:ext>
            </a:extLst>
          </p:cNvPr>
          <p:cNvSpPr txBox="1"/>
          <p:nvPr/>
        </p:nvSpPr>
        <p:spPr>
          <a:xfrm>
            <a:off x="128392" y="4016097"/>
            <a:ext cx="8712968" cy="276999"/>
          </a:xfrm>
          <a:prstGeom prst="rect">
            <a:avLst/>
          </a:prstGeom>
          <a:solidFill>
            <a:schemeClr val="bg1"/>
          </a:solidFill>
          <a:ln>
            <a:solidFill>
              <a:schemeClr val="bg1"/>
            </a:solidFill>
          </a:ln>
        </p:spPr>
        <p:txBody>
          <a:bodyPr wrap="square">
            <a:spAutoFit/>
          </a:bodyPr>
          <a:lstStyle/>
          <a:p>
            <a:r>
              <a:rPr lang="ru-RU" sz="1200" dirty="0">
                <a:solidFill>
                  <a:srgbClr val="000000"/>
                </a:solidFill>
                <a:effectLst/>
                <a:latin typeface="Arial" panose="020B0604020202020204" pitchFamily="34" charset="0"/>
                <a:ea typeface="Arial" panose="020B0604020202020204" pitchFamily="34" charset="0"/>
              </a:rPr>
              <a:t>             </a:t>
            </a:r>
            <a:r>
              <a:rPr lang="fy-NL" sz="1200" dirty="0">
                <a:solidFill>
                  <a:srgbClr val="000000"/>
                </a:solidFill>
                <a:effectLst/>
                <a:latin typeface="Arial" panose="020B0604020202020204" pitchFamily="34" charset="0"/>
                <a:ea typeface="Arial" panose="020B0604020202020204" pitchFamily="34" charset="0"/>
              </a:rPr>
              <a:t>Объемная печать</a:t>
            </a:r>
            <a:r>
              <a:rPr lang="ru-RU" sz="1200" dirty="0">
                <a:solidFill>
                  <a:srgbClr val="000000"/>
                </a:solidFill>
                <a:effectLst/>
                <a:latin typeface="Arial" panose="020B0604020202020204" pitchFamily="34" charset="0"/>
                <a:ea typeface="Arial" panose="020B0604020202020204" pitchFamily="34" charset="0"/>
              </a:rPr>
              <a:t>                                     Экструзионная печать                               Цифровая обработка</a:t>
            </a:r>
            <a:endParaRPr lang="ru-RU" sz="1200" dirty="0"/>
          </a:p>
        </p:txBody>
      </p:sp>
      <p:sp>
        <p:nvSpPr>
          <p:cNvPr id="11" name="TextBox 10">
            <a:extLst>
              <a:ext uri="{FF2B5EF4-FFF2-40B4-BE49-F238E27FC236}">
                <a16:creationId xmlns:a16="http://schemas.microsoft.com/office/drawing/2014/main" id="{44D5A76B-2FED-4A18-8E91-8A43881E452A}"/>
              </a:ext>
            </a:extLst>
          </p:cNvPr>
          <p:cNvSpPr txBox="1"/>
          <p:nvPr/>
        </p:nvSpPr>
        <p:spPr>
          <a:xfrm>
            <a:off x="8599562" y="1584949"/>
            <a:ext cx="3594001" cy="5262979"/>
          </a:xfrm>
          <a:prstGeom prst="rect">
            <a:avLst/>
          </a:prstGeom>
          <a:noFill/>
        </p:spPr>
        <p:txBody>
          <a:bodyPr wrap="square">
            <a:spAutoFit/>
          </a:bodyPr>
          <a:lstStyle/>
          <a:p>
            <a:r>
              <a:rPr lang="ru-RU" sz="1600" dirty="0"/>
              <a:t>Обзор процесса объемной биопечати: </a:t>
            </a:r>
          </a:p>
          <a:p>
            <a:endParaRPr lang="ru-RU" sz="1600" dirty="0"/>
          </a:p>
          <a:p>
            <a:r>
              <a:rPr lang="ru-RU" sz="1600" dirty="0"/>
              <a:t>(а) наполненный клетками гель-резервуар RESIN, соединенный с вращающейся платформой; </a:t>
            </a:r>
          </a:p>
          <a:p>
            <a:r>
              <a:rPr lang="ru-RU" sz="1600" dirty="0"/>
              <a:t>(b) схема </a:t>
            </a:r>
            <a:r>
              <a:rPr lang="ru-RU" sz="1600" dirty="0" err="1"/>
              <a:t>томографических</a:t>
            </a:r>
            <a:r>
              <a:rPr lang="ru-RU" sz="1600" dirty="0"/>
              <a:t> проекций, используемых для печати модели человеческого уха; </a:t>
            </a:r>
          </a:p>
          <a:p>
            <a:r>
              <a:rPr lang="ru-RU" sz="1600" dirty="0"/>
              <a:t>(c) </a:t>
            </a:r>
            <a:r>
              <a:rPr lang="ru-RU" sz="1600" dirty="0" err="1"/>
              <a:t>стереомикрофотография</a:t>
            </a:r>
            <a:r>
              <a:rPr lang="ru-RU" sz="1600" dirty="0"/>
              <a:t> (вставка, окрашенная </a:t>
            </a:r>
            <a:r>
              <a:rPr lang="ru-RU" sz="1600" dirty="0" err="1"/>
              <a:t>альциановым</a:t>
            </a:r>
            <a:r>
              <a:rPr lang="ru-RU" sz="1600" dirty="0"/>
              <a:t> синим) и оптическое изображение объемной </a:t>
            </a:r>
            <a:r>
              <a:rPr lang="ru-RU" sz="1600" dirty="0" err="1"/>
              <a:t>биопечатной</a:t>
            </a:r>
            <a:r>
              <a:rPr lang="ru-RU" sz="1600" dirty="0"/>
              <a:t> модели уха (время печати = 22,7 с, масштабная линейка = 2 мм). </a:t>
            </a:r>
          </a:p>
          <a:p>
            <a:r>
              <a:rPr lang="ru-RU" sz="1600" dirty="0"/>
              <a:t>(d)-(f) Увеличенные изображения элементов поверхности для сравнения между объемной, экструзионной и цифровой обработкой света. (шкала баров = 500 мкм). </a:t>
            </a:r>
          </a:p>
        </p:txBody>
      </p:sp>
    </p:spTree>
    <p:extLst>
      <p:ext uri="{BB962C8B-B14F-4D97-AF65-F5344CB8AC3E}">
        <p14:creationId xmlns:p14="http://schemas.microsoft.com/office/powerpoint/2010/main" val="152972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D40BC8-CBF0-4B08-9D22-306DE3915039}"/>
              </a:ext>
            </a:extLst>
          </p:cNvPr>
          <p:cNvSpPr>
            <a:spLocks noGrp="1"/>
          </p:cNvSpPr>
          <p:nvPr>
            <p:ph type="title"/>
          </p:nvPr>
        </p:nvSpPr>
        <p:spPr/>
        <p:txBody>
          <a:bodyPr/>
          <a:lstStyle/>
          <a:p>
            <a:r>
              <a:rPr lang="ru-RU" dirty="0"/>
              <a:t>Новые подходы к </a:t>
            </a:r>
            <a:r>
              <a:rPr lang="ru-RU" dirty="0" err="1"/>
              <a:t>многонаправленной</a:t>
            </a:r>
            <a:r>
              <a:rPr lang="ru-RU" dirty="0"/>
              <a:t> биопечати - </a:t>
            </a:r>
            <a:r>
              <a:rPr lang="en-US" dirty="0"/>
              <a:t>4D </a:t>
            </a:r>
            <a:r>
              <a:rPr lang="ru-RU" dirty="0"/>
              <a:t>печать</a:t>
            </a:r>
          </a:p>
        </p:txBody>
      </p:sp>
      <p:sp>
        <p:nvSpPr>
          <p:cNvPr id="6" name="TextBox 5">
            <a:extLst>
              <a:ext uri="{FF2B5EF4-FFF2-40B4-BE49-F238E27FC236}">
                <a16:creationId xmlns:a16="http://schemas.microsoft.com/office/drawing/2014/main" id="{DC9AEDBE-3EFD-4FB4-88C6-7793548046A5}"/>
              </a:ext>
            </a:extLst>
          </p:cNvPr>
          <p:cNvSpPr txBox="1"/>
          <p:nvPr/>
        </p:nvSpPr>
        <p:spPr>
          <a:xfrm>
            <a:off x="5231904" y="1513129"/>
            <a:ext cx="6120681" cy="5078313"/>
          </a:xfrm>
          <a:prstGeom prst="rect">
            <a:avLst/>
          </a:prstGeom>
          <a:noFill/>
        </p:spPr>
        <p:txBody>
          <a:bodyPr wrap="square">
            <a:spAutoFit/>
          </a:bodyPr>
          <a:lstStyle/>
          <a:p>
            <a:r>
              <a:rPr lang="ru-RU" dirty="0"/>
              <a:t>4D-печать относится к 3D-печати реагирующих на раздражители материалов, позволяющих изменять форму (наиболее часто изучаемое свойство) или другие свойства 3D-печатной конструкции в ответ на внешние раздражители. </a:t>
            </a:r>
            <a:r>
              <a:rPr lang="en-US" dirty="0"/>
              <a:t>[</a:t>
            </a:r>
            <a:r>
              <a:rPr lang="ru-RU" dirty="0"/>
              <a:t>155 - 160</a:t>
            </a:r>
            <a:r>
              <a:rPr lang="en-US" dirty="0"/>
              <a:t>]</a:t>
            </a:r>
          </a:p>
          <a:p>
            <a:r>
              <a:rPr lang="ru-RU" dirty="0"/>
              <a:t>К внешним раздражителям относятся:</a:t>
            </a:r>
          </a:p>
          <a:p>
            <a:pPr marL="285750" indent="-285750">
              <a:buFont typeface="Arial" panose="020B0604020202020204" pitchFamily="34" charset="0"/>
              <a:buChar char="•"/>
            </a:pPr>
            <a:r>
              <a:rPr lang="ru-RU" dirty="0"/>
              <a:t>физические </a:t>
            </a:r>
          </a:p>
          <a:p>
            <a:pPr marL="742950" lvl="1" indent="-285750">
              <a:buFont typeface="Arial" panose="020B0604020202020204" pitchFamily="34" charset="0"/>
              <a:buChar char="•"/>
            </a:pPr>
            <a:r>
              <a:rPr lang="ru-RU" dirty="0"/>
              <a:t>влажность </a:t>
            </a:r>
            <a:r>
              <a:rPr lang="en-US" dirty="0"/>
              <a:t>[</a:t>
            </a:r>
            <a:r>
              <a:rPr lang="ru-RU" dirty="0"/>
              <a:t>161</a:t>
            </a:r>
            <a:r>
              <a:rPr lang="en-US" dirty="0"/>
              <a:t>]</a:t>
            </a:r>
            <a:r>
              <a:rPr lang="ru-RU" dirty="0"/>
              <a:t> </a:t>
            </a:r>
          </a:p>
          <a:p>
            <a:pPr marL="742950" lvl="1" indent="-285750">
              <a:buFont typeface="Arial" panose="020B0604020202020204" pitchFamily="34" charset="0"/>
              <a:buChar char="•"/>
            </a:pPr>
            <a:r>
              <a:rPr lang="ru-RU" dirty="0"/>
              <a:t>температура </a:t>
            </a:r>
            <a:r>
              <a:rPr lang="en-US" dirty="0"/>
              <a:t>[</a:t>
            </a:r>
            <a:r>
              <a:rPr lang="ru-RU" dirty="0"/>
              <a:t>162</a:t>
            </a:r>
            <a:r>
              <a:rPr lang="en-US" dirty="0"/>
              <a:t>]</a:t>
            </a:r>
            <a:r>
              <a:rPr lang="ru-RU" dirty="0"/>
              <a:t> </a:t>
            </a:r>
          </a:p>
          <a:p>
            <a:pPr marL="742950" lvl="1" indent="-285750">
              <a:buFont typeface="Arial" panose="020B0604020202020204" pitchFamily="34" charset="0"/>
              <a:buChar char="•"/>
            </a:pPr>
            <a:r>
              <a:rPr lang="ru-RU" dirty="0"/>
              <a:t>свет </a:t>
            </a:r>
            <a:r>
              <a:rPr lang="en-US" dirty="0"/>
              <a:t>[</a:t>
            </a:r>
            <a:r>
              <a:rPr lang="ru-RU" dirty="0"/>
              <a:t>163 , 164</a:t>
            </a:r>
            <a:r>
              <a:rPr lang="en-US" dirty="0"/>
              <a:t>]</a:t>
            </a:r>
            <a:r>
              <a:rPr lang="ru-RU" dirty="0"/>
              <a:t> </a:t>
            </a:r>
          </a:p>
          <a:p>
            <a:pPr marL="742950" lvl="1" indent="-285750">
              <a:buFont typeface="Arial" panose="020B0604020202020204" pitchFamily="34" charset="0"/>
              <a:buChar char="•"/>
            </a:pPr>
            <a:r>
              <a:rPr lang="ru-RU" dirty="0"/>
              <a:t>электрическое поле </a:t>
            </a:r>
            <a:r>
              <a:rPr lang="en-US" dirty="0"/>
              <a:t>[</a:t>
            </a:r>
            <a:r>
              <a:rPr lang="ru-RU" dirty="0"/>
              <a:t>165</a:t>
            </a:r>
            <a:r>
              <a:rPr lang="en-US" dirty="0"/>
              <a:t>]</a:t>
            </a:r>
            <a:r>
              <a:rPr lang="ru-RU" dirty="0"/>
              <a:t> </a:t>
            </a:r>
          </a:p>
          <a:p>
            <a:pPr marL="742950" lvl="1" indent="-285750">
              <a:buFont typeface="Arial" panose="020B0604020202020204" pitchFamily="34" charset="0"/>
              <a:buChar char="•"/>
            </a:pPr>
            <a:r>
              <a:rPr lang="ru-RU" dirty="0"/>
              <a:t>магнитное поле </a:t>
            </a:r>
            <a:r>
              <a:rPr lang="en-US" dirty="0"/>
              <a:t>[</a:t>
            </a:r>
            <a:r>
              <a:rPr lang="ru-RU" dirty="0"/>
              <a:t>166</a:t>
            </a:r>
            <a:r>
              <a:rPr lang="en-US" dirty="0"/>
              <a:t>]</a:t>
            </a:r>
            <a:r>
              <a:rPr lang="ru-RU" dirty="0"/>
              <a:t> </a:t>
            </a:r>
          </a:p>
          <a:p>
            <a:pPr marL="285750" indent="-285750">
              <a:buFont typeface="Arial" panose="020B0604020202020204" pitchFamily="34" charset="0"/>
              <a:buChar char="•"/>
            </a:pPr>
            <a:r>
              <a:rPr lang="ru-RU" dirty="0"/>
              <a:t>химическое</a:t>
            </a:r>
          </a:p>
          <a:p>
            <a:pPr marL="742950" lvl="1" indent="-285750">
              <a:buFont typeface="Arial" panose="020B0604020202020204" pitchFamily="34" charset="0"/>
              <a:buChar char="•"/>
            </a:pPr>
            <a:r>
              <a:rPr lang="ru-RU" dirty="0" err="1"/>
              <a:t>pH</a:t>
            </a:r>
            <a:r>
              <a:rPr lang="ru-RU" dirty="0"/>
              <a:t> </a:t>
            </a:r>
            <a:r>
              <a:rPr lang="en-US" dirty="0"/>
              <a:t>[</a:t>
            </a:r>
            <a:r>
              <a:rPr lang="ru-RU" dirty="0"/>
              <a:t>162 , 167</a:t>
            </a:r>
            <a:r>
              <a:rPr lang="en-US" dirty="0"/>
              <a:t>]</a:t>
            </a:r>
            <a:r>
              <a:rPr lang="ru-RU" dirty="0"/>
              <a:t> </a:t>
            </a:r>
          </a:p>
          <a:p>
            <a:pPr marL="742950" lvl="1" indent="-285750">
              <a:buFont typeface="Arial" panose="020B0604020202020204" pitchFamily="34" charset="0"/>
              <a:buChar char="•"/>
            </a:pPr>
            <a:r>
              <a:rPr lang="ru-RU" dirty="0"/>
              <a:t>концентрация ионов </a:t>
            </a:r>
            <a:r>
              <a:rPr lang="en-US" dirty="0"/>
              <a:t>[</a:t>
            </a:r>
            <a:r>
              <a:rPr lang="ru-RU" dirty="0"/>
              <a:t>168</a:t>
            </a:r>
            <a:r>
              <a:rPr lang="en-US" dirty="0"/>
              <a:t>]</a:t>
            </a:r>
            <a:endParaRPr lang="ru-RU" dirty="0"/>
          </a:p>
          <a:p>
            <a:pPr marL="285750" indent="-285750">
              <a:buFont typeface="Arial" panose="020B0604020202020204" pitchFamily="34" charset="0"/>
              <a:buChar char="•"/>
            </a:pPr>
            <a:r>
              <a:rPr lang="ru-RU" dirty="0"/>
              <a:t>биологические </a:t>
            </a:r>
          </a:p>
          <a:p>
            <a:pPr marL="742950" lvl="1" indent="-285750">
              <a:buFont typeface="Arial" panose="020B0604020202020204" pitchFamily="34" charset="0"/>
              <a:buChar char="•"/>
            </a:pPr>
            <a:r>
              <a:rPr lang="ru-RU" dirty="0"/>
              <a:t>фермент </a:t>
            </a:r>
            <a:r>
              <a:rPr lang="en-US" dirty="0"/>
              <a:t>[</a:t>
            </a:r>
            <a:r>
              <a:rPr lang="ru-RU" dirty="0"/>
              <a:t>169, 170</a:t>
            </a:r>
            <a:r>
              <a:rPr lang="en-US" dirty="0"/>
              <a:t>]</a:t>
            </a:r>
            <a:r>
              <a:rPr lang="ru-RU" dirty="0"/>
              <a:t> </a:t>
            </a:r>
          </a:p>
          <a:p>
            <a:pPr marL="742950" lvl="1" indent="-285750">
              <a:buFont typeface="Arial" panose="020B0604020202020204" pitchFamily="34" charset="0"/>
              <a:buChar char="•"/>
            </a:pPr>
            <a:r>
              <a:rPr lang="ru-RU" dirty="0"/>
              <a:t>клеточная тяга </a:t>
            </a:r>
            <a:r>
              <a:rPr lang="en-US" dirty="0"/>
              <a:t>[</a:t>
            </a:r>
            <a:r>
              <a:rPr lang="ru-RU" dirty="0"/>
              <a:t>171</a:t>
            </a:r>
            <a:r>
              <a:rPr lang="en-US" dirty="0"/>
              <a:t>]</a:t>
            </a:r>
            <a:r>
              <a:rPr lang="ru-RU" dirty="0"/>
              <a:t> </a:t>
            </a:r>
          </a:p>
        </p:txBody>
      </p:sp>
      <p:pic>
        <p:nvPicPr>
          <p:cNvPr id="8" name="Рисунок 7">
            <a:extLst>
              <a:ext uri="{FF2B5EF4-FFF2-40B4-BE49-F238E27FC236}">
                <a16:creationId xmlns:a16="http://schemas.microsoft.com/office/drawing/2014/main" id="{EDD87019-8264-42A7-9302-519691B399C3}"/>
              </a:ext>
            </a:extLst>
          </p:cNvPr>
          <p:cNvPicPr>
            <a:picLocks noChangeAspect="1"/>
          </p:cNvPicPr>
          <p:nvPr/>
        </p:nvPicPr>
        <p:blipFill>
          <a:blip r:embed="rId2"/>
          <a:stretch>
            <a:fillRect/>
          </a:stretch>
        </p:blipFill>
        <p:spPr>
          <a:xfrm>
            <a:off x="47328" y="1655240"/>
            <a:ext cx="4968552" cy="5202760"/>
          </a:xfrm>
          <a:prstGeom prst="rect">
            <a:avLst/>
          </a:prstGeom>
        </p:spPr>
      </p:pic>
    </p:spTree>
    <p:extLst>
      <p:ext uri="{BB962C8B-B14F-4D97-AF65-F5344CB8AC3E}">
        <p14:creationId xmlns:p14="http://schemas.microsoft.com/office/powerpoint/2010/main" val="140862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D81DC8-2E9B-4629-B9E0-2DCD17070157}"/>
              </a:ext>
            </a:extLst>
          </p:cNvPr>
          <p:cNvSpPr>
            <a:spLocks noGrp="1"/>
          </p:cNvSpPr>
          <p:nvPr>
            <p:ph type="title"/>
          </p:nvPr>
        </p:nvSpPr>
        <p:spPr/>
        <p:txBody>
          <a:bodyPr/>
          <a:lstStyle/>
          <a:p>
            <a:r>
              <a:rPr lang="ru-RU" dirty="0"/>
              <a:t>Биопечать</a:t>
            </a:r>
            <a:r>
              <a:rPr lang="en-US" dirty="0"/>
              <a:t> </a:t>
            </a:r>
            <a:r>
              <a:rPr lang="ru-RU" dirty="0" err="1"/>
              <a:t>in</a:t>
            </a:r>
            <a:r>
              <a:rPr lang="ru-RU" dirty="0"/>
              <a:t> </a:t>
            </a:r>
            <a:r>
              <a:rPr lang="ru-RU" dirty="0" err="1"/>
              <a:t>situ</a:t>
            </a:r>
            <a:r>
              <a:rPr lang="ru-RU" dirty="0"/>
              <a:t> </a:t>
            </a:r>
            <a:r>
              <a:rPr lang="en-US" dirty="0"/>
              <a:t>(</a:t>
            </a:r>
            <a:r>
              <a:rPr lang="ru-RU" dirty="0"/>
              <a:t>на месте</a:t>
            </a:r>
            <a:r>
              <a:rPr lang="en-US" dirty="0"/>
              <a:t>)</a:t>
            </a:r>
            <a:endParaRPr lang="ru-RU" dirty="0"/>
          </a:p>
        </p:txBody>
      </p:sp>
      <p:sp>
        <p:nvSpPr>
          <p:cNvPr id="6" name="TextBox 5">
            <a:extLst>
              <a:ext uri="{FF2B5EF4-FFF2-40B4-BE49-F238E27FC236}">
                <a16:creationId xmlns:a16="http://schemas.microsoft.com/office/drawing/2014/main" id="{7F27AC3E-35D5-4376-A3EC-E07D114AEB44}"/>
              </a:ext>
            </a:extLst>
          </p:cNvPr>
          <p:cNvSpPr txBox="1"/>
          <p:nvPr/>
        </p:nvSpPr>
        <p:spPr>
          <a:xfrm>
            <a:off x="695400" y="1772816"/>
            <a:ext cx="11110799" cy="4247317"/>
          </a:xfrm>
          <a:prstGeom prst="rect">
            <a:avLst/>
          </a:prstGeom>
          <a:noFill/>
        </p:spPr>
        <p:txBody>
          <a:bodyPr wrap="square">
            <a:spAutoFit/>
          </a:bodyPr>
          <a:lstStyle/>
          <a:p>
            <a:r>
              <a:rPr lang="ru-RU" dirty="0"/>
              <a:t>Биопечать </a:t>
            </a:r>
            <a:r>
              <a:rPr lang="ru-RU" dirty="0" err="1"/>
              <a:t>in</a:t>
            </a:r>
            <a:r>
              <a:rPr lang="ru-RU" dirty="0"/>
              <a:t> </a:t>
            </a:r>
            <a:r>
              <a:rPr lang="ru-RU" dirty="0" err="1"/>
              <a:t>situ</a:t>
            </a:r>
            <a:r>
              <a:rPr lang="ru-RU" dirty="0"/>
              <a:t> относится к биопечати живых тканей непосредственно на месте дефекта в живом организме. По сравнению с обычной </a:t>
            </a:r>
            <a:r>
              <a:rPr lang="ru-RU" dirty="0" err="1"/>
              <a:t>биопечатью</a:t>
            </a:r>
            <a:r>
              <a:rPr lang="ru-RU" dirty="0"/>
              <a:t>, когда ткань печатается </a:t>
            </a:r>
            <a:r>
              <a:rPr lang="ru-RU" dirty="0" err="1"/>
              <a:t>in</a:t>
            </a:r>
            <a:r>
              <a:rPr lang="ru-RU" dirty="0"/>
              <a:t> </a:t>
            </a:r>
            <a:r>
              <a:rPr lang="ru-RU" dirty="0" err="1"/>
              <a:t>vitro</a:t>
            </a:r>
            <a:r>
              <a:rPr lang="ru-RU" dirty="0"/>
              <a:t> и обычно созревает в биореакторе, живое тело действует как биореактор для биопечати </a:t>
            </a:r>
            <a:r>
              <a:rPr lang="ru-RU" dirty="0" err="1"/>
              <a:t>in</a:t>
            </a:r>
            <a:r>
              <a:rPr lang="ru-RU" dirty="0"/>
              <a:t> </a:t>
            </a:r>
            <a:r>
              <a:rPr lang="ru-RU" dirty="0" err="1"/>
              <a:t>situ</a:t>
            </a:r>
            <a:r>
              <a:rPr lang="ru-RU" dirty="0"/>
              <a:t>. </a:t>
            </a:r>
            <a:r>
              <a:rPr lang="en-US" dirty="0"/>
              <a:t>[</a:t>
            </a:r>
            <a:r>
              <a:rPr lang="ru-RU" dirty="0"/>
              <a:t>177 , 178</a:t>
            </a:r>
            <a:r>
              <a:rPr lang="en-US" dirty="0"/>
              <a:t>]</a:t>
            </a:r>
            <a:r>
              <a:rPr lang="ru-RU" dirty="0"/>
              <a:t> </a:t>
            </a:r>
            <a:endParaRPr lang="en-US" dirty="0"/>
          </a:p>
          <a:p>
            <a:endParaRPr lang="en-US" dirty="0"/>
          </a:p>
          <a:p>
            <a:r>
              <a:rPr lang="ru-RU" dirty="0"/>
              <a:t>Возможность применения этой технологии была показана для</a:t>
            </a:r>
            <a:r>
              <a:rPr lang="en-US" dirty="0"/>
              <a:t>:</a:t>
            </a:r>
          </a:p>
          <a:p>
            <a:r>
              <a:rPr lang="ru-RU" dirty="0"/>
              <a:t>кожи </a:t>
            </a:r>
            <a:r>
              <a:rPr lang="en-US" dirty="0"/>
              <a:t>[</a:t>
            </a:r>
            <a:r>
              <a:rPr lang="ru-RU" dirty="0"/>
              <a:t>179 - 181</a:t>
            </a:r>
            <a:r>
              <a:rPr lang="en-US" dirty="0"/>
              <a:t>]</a:t>
            </a:r>
            <a:r>
              <a:rPr lang="ru-RU" dirty="0"/>
              <a:t> </a:t>
            </a:r>
          </a:p>
          <a:p>
            <a:r>
              <a:rPr lang="ru-RU" dirty="0"/>
              <a:t>хряща </a:t>
            </a:r>
            <a:r>
              <a:rPr lang="en-US" dirty="0"/>
              <a:t>[</a:t>
            </a:r>
            <a:r>
              <a:rPr lang="ru-RU" dirty="0"/>
              <a:t>182 , 183</a:t>
            </a:r>
            <a:r>
              <a:rPr lang="en-US" dirty="0"/>
              <a:t>]</a:t>
            </a:r>
          </a:p>
          <a:p>
            <a:r>
              <a:rPr lang="ru-RU" dirty="0"/>
              <a:t>мышц </a:t>
            </a:r>
            <a:r>
              <a:rPr lang="en-US" dirty="0"/>
              <a:t>[</a:t>
            </a:r>
            <a:r>
              <a:rPr lang="ru-RU" dirty="0"/>
              <a:t>184</a:t>
            </a:r>
            <a:r>
              <a:rPr lang="en-US" dirty="0"/>
              <a:t>]</a:t>
            </a:r>
          </a:p>
          <a:p>
            <a:r>
              <a:rPr lang="ru-RU" dirty="0"/>
              <a:t>костной ткани </a:t>
            </a:r>
            <a:r>
              <a:rPr lang="en-US" dirty="0"/>
              <a:t>[</a:t>
            </a:r>
            <a:r>
              <a:rPr lang="ru-RU" dirty="0"/>
              <a:t>183 , 185 , 186</a:t>
            </a:r>
            <a:r>
              <a:rPr lang="en-US" dirty="0"/>
              <a:t>]</a:t>
            </a:r>
            <a:r>
              <a:rPr lang="ru-RU" dirty="0"/>
              <a:t> </a:t>
            </a:r>
            <a:endParaRPr lang="en-US" dirty="0"/>
          </a:p>
          <a:p>
            <a:endParaRPr lang="en-US" dirty="0"/>
          </a:p>
          <a:p>
            <a:r>
              <a:rPr lang="ru-RU" dirty="0"/>
              <a:t>Роботизированная рука или портативное устройство обычно интегрируются с системами биопечати на месте для биопечати на изначально неровных поверхностях места печати </a:t>
            </a:r>
            <a:r>
              <a:rPr lang="en-US" dirty="0"/>
              <a:t>[</a:t>
            </a:r>
            <a:r>
              <a:rPr lang="ru-RU" dirty="0"/>
              <a:t>177 , 181 , 187</a:t>
            </a:r>
            <a:r>
              <a:rPr lang="en-US" dirty="0"/>
              <a:t>]</a:t>
            </a:r>
          </a:p>
          <a:p>
            <a:endParaRPr lang="en-US" dirty="0"/>
          </a:p>
          <a:p>
            <a:r>
              <a:rPr lang="ru-RU" dirty="0"/>
              <a:t>Визуализация также важна для обнаружения места дефекта для создания анатомически похожей цифровой модели для биопечати.</a:t>
            </a:r>
          </a:p>
        </p:txBody>
      </p:sp>
    </p:spTree>
    <p:extLst>
      <p:ext uri="{BB962C8B-B14F-4D97-AF65-F5344CB8AC3E}">
        <p14:creationId xmlns:p14="http://schemas.microsoft.com/office/powerpoint/2010/main" val="231267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A41351-8D16-4D58-884B-9A0EEB04F222}"/>
              </a:ext>
            </a:extLst>
          </p:cNvPr>
          <p:cNvSpPr>
            <a:spLocks noGrp="1"/>
          </p:cNvSpPr>
          <p:nvPr>
            <p:ph type="title"/>
          </p:nvPr>
        </p:nvSpPr>
        <p:spPr/>
        <p:txBody>
          <a:bodyPr/>
          <a:lstStyle/>
          <a:p>
            <a:r>
              <a:rPr lang="ru-RU" dirty="0"/>
              <a:t>Биопечать</a:t>
            </a:r>
            <a:r>
              <a:rPr lang="en-US" dirty="0"/>
              <a:t> </a:t>
            </a:r>
            <a:r>
              <a:rPr lang="ru-RU" dirty="0" err="1"/>
              <a:t>in</a:t>
            </a:r>
            <a:r>
              <a:rPr lang="ru-RU" dirty="0"/>
              <a:t> </a:t>
            </a:r>
            <a:r>
              <a:rPr lang="ru-RU" dirty="0" err="1"/>
              <a:t>situ</a:t>
            </a:r>
            <a:r>
              <a:rPr lang="ru-RU" dirty="0"/>
              <a:t> </a:t>
            </a:r>
            <a:r>
              <a:rPr lang="en-US" dirty="0"/>
              <a:t>(</a:t>
            </a:r>
            <a:r>
              <a:rPr lang="ru-RU" dirty="0"/>
              <a:t>на месте</a:t>
            </a:r>
            <a:r>
              <a:rPr lang="en-US" dirty="0"/>
              <a:t>)</a:t>
            </a:r>
            <a:endParaRPr lang="ru-RU" dirty="0"/>
          </a:p>
        </p:txBody>
      </p:sp>
      <p:pic>
        <p:nvPicPr>
          <p:cNvPr id="4" name="Рисунок 3">
            <a:extLst>
              <a:ext uri="{FF2B5EF4-FFF2-40B4-BE49-F238E27FC236}">
                <a16:creationId xmlns:a16="http://schemas.microsoft.com/office/drawing/2014/main" id="{BB642972-9F3E-45B6-8BFF-B1F423E38799}"/>
              </a:ext>
            </a:extLst>
          </p:cNvPr>
          <p:cNvPicPr>
            <a:picLocks noChangeAspect="1"/>
          </p:cNvPicPr>
          <p:nvPr/>
        </p:nvPicPr>
        <p:blipFill>
          <a:blip r:embed="rId2"/>
          <a:stretch>
            <a:fillRect/>
          </a:stretch>
        </p:blipFill>
        <p:spPr>
          <a:xfrm>
            <a:off x="119336" y="1556792"/>
            <a:ext cx="12056062" cy="2088232"/>
          </a:xfrm>
          <a:prstGeom prst="rect">
            <a:avLst/>
          </a:prstGeom>
        </p:spPr>
      </p:pic>
      <p:sp>
        <p:nvSpPr>
          <p:cNvPr id="8" name="TextBox 7">
            <a:extLst>
              <a:ext uri="{FF2B5EF4-FFF2-40B4-BE49-F238E27FC236}">
                <a16:creationId xmlns:a16="http://schemas.microsoft.com/office/drawing/2014/main" id="{D2B3C3F1-AEB7-4BC1-B918-4D2F18E219DE}"/>
              </a:ext>
            </a:extLst>
          </p:cNvPr>
          <p:cNvSpPr txBox="1"/>
          <p:nvPr/>
        </p:nvSpPr>
        <p:spPr>
          <a:xfrm>
            <a:off x="407368" y="4005064"/>
            <a:ext cx="11449272" cy="1200329"/>
          </a:xfrm>
          <a:prstGeom prst="rect">
            <a:avLst/>
          </a:prstGeom>
          <a:noFill/>
        </p:spPr>
        <p:txBody>
          <a:bodyPr wrap="square">
            <a:spAutoFit/>
          </a:bodyPr>
          <a:lstStyle/>
          <a:p>
            <a:r>
              <a:rPr lang="ru-RU" dirty="0"/>
              <a:t>Биопечать </a:t>
            </a:r>
            <a:r>
              <a:rPr lang="ru-RU" dirty="0" err="1"/>
              <a:t>in</a:t>
            </a:r>
            <a:r>
              <a:rPr lang="ru-RU" dirty="0"/>
              <a:t> </a:t>
            </a:r>
            <a:r>
              <a:rPr lang="ru-RU" dirty="0" err="1"/>
              <a:t>situ</a:t>
            </a:r>
            <a:r>
              <a:rPr lang="ru-RU" dirty="0"/>
              <a:t> для заживления кожных ран, схематическая иллюстрация биопечати кожи </a:t>
            </a:r>
            <a:r>
              <a:rPr lang="ru-RU" dirty="0" err="1"/>
              <a:t>in</a:t>
            </a:r>
            <a:r>
              <a:rPr lang="ru-RU" dirty="0"/>
              <a:t> </a:t>
            </a:r>
            <a:r>
              <a:rPr lang="ru-RU" dirty="0" err="1"/>
              <a:t>situ</a:t>
            </a:r>
            <a:r>
              <a:rPr lang="ru-RU" dirty="0"/>
              <a:t>:</a:t>
            </a:r>
          </a:p>
          <a:p>
            <a:pPr marL="400050" indent="-400050">
              <a:buAutoNum type="romanLcParenBoth"/>
            </a:pPr>
            <a:r>
              <a:rPr lang="ru-RU" dirty="0"/>
              <a:t>сканирование ран и сбор информации;</a:t>
            </a:r>
          </a:p>
          <a:p>
            <a:pPr marL="400050" indent="-400050">
              <a:buAutoNum type="romanLcParenBoth"/>
            </a:pPr>
            <a:r>
              <a:rPr lang="ru-RU" dirty="0"/>
              <a:t>разработка процесса печати на основе собранной информации;</a:t>
            </a:r>
          </a:p>
          <a:p>
            <a:pPr marL="400050" indent="-400050">
              <a:buAutoNum type="romanLcParenBoth"/>
            </a:pPr>
            <a:r>
              <a:rPr lang="ru-RU" dirty="0"/>
              <a:t>и (</a:t>
            </a:r>
            <a:r>
              <a:rPr lang="ru-RU" dirty="0" err="1"/>
              <a:t>iv</a:t>
            </a:r>
            <a:r>
              <a:rPr lang="ru-RU" dirty="0"/>
              <a:t>) печать соответствующих </a:t>
            </a:r>
            <a:r>
              <a:rPr lang="ru-RU" dirty="0" err="1"/>
              <a:t>биочернил</a:t>
            </a:r>
            <a:r>
              <a:rPr lang="ru-RU" dirty="0"/>
              <a:t> в определенных местах.</a:t>
            </a:r>
          </a:p>
        </p:txBody>
      </p:sp>
    </p:spTree>
    <p:extLst>
      <p:ext uri="{BB962C8B-B14F-4D97-AF65-F5344CB8AC3E}">
        <p14:creationId xmlns:p14="http://schemas.microsoft.com/office/powerpoint/2010/main" val="254001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0CA9D1-1107-4BF1-8769-D54E348F7A94}"/>
              </a:ext>
            </a:extLst>
          </p:cNvPr>
          <p:cNvSpPr>
            <a:spLocks noGrp="1"/>
          </p:cNvSpPr>
          <p:nvPr>
            <p:ph type="title"/>
          </p:nvPr>
        </p:nvSpPr>
        <p:spPr/>
        <p:txBody>
          <a:bodyPr/>
          <a:lstStyle/>
          <a:p>
            <a:r>
              <a:rPr lang="ru-RU" dirty="0"/>
              <a:t>НЕДОСТАТКИ СОВРЕМЕННЫХ БИОЧЕРНИЛ</a:t>
            </a:r>
          </a:p>
        </p:txBody>
      </p:sp>
      <p:sp>
        <p:nvSpPr>
          <p:cNvPr id="6" name="TextBox 5">
            <a:extLst>
              <a:ext uri="{FF2B5EF4-FFF2-40B4-BE49-F238E27FC236}">
                <a16:creationId xmlns:a16="http://schemas.microsoft.com/office/drawing/2014/main" id="{443E4E9C-81C7-45F8-BF2C-18E813D3103F}"/>
              </a:ext>
            </a:extLst>
          </p:cNvPr>
          <p:cNvSpPr txBox="1"/>
          <p:nvPr/>
        </p:nvSpPr>
        <p:spPr>
          <a:xfrm>
            <a:off x="191344" y="1844824"/>
            <a:ext cx="11593288" cy="2862322"/>
          </a:xfrm>
          <a:prstGeom prst="rect">
            <a:avLst/>
          </a:prstGeom>
          <a:noFill/>
        </p:spPr>
        <p:txBody>
          <a:bodyPr wrap="square">
            <a:spAutoFit/>
          </a:bodyPr>
          <a:lstStyle/>
          <a:p>
            <a:r>
              <a:rPr lang="ru-RU" dirty="0"/>
              <a:t>Биочернила обычно приводят к механически слабым конструкциям, которые едва ли могут поддерживать себя, что значительно затрудняет сложную биопечать конструкций человеческого масштаба. </a:t>
            </a:r>
            <a:r>
              <a:rPr lang="en-US" dirty="0"/>
              <a:t>[</a:t>
            </a:r>
            <a:r>
              <a:rPr lang="ru-RU" dirty="0"/>
              <a:t>16 - 18</a:t>
            </a:r>
            <a:r>
              <a:rPr lang="en-US" dirty="0"/>
              <a:t>]</a:t>
            </a:r>
          </a:p>
          <a:p>
            <a:endParaRPr lang="en-US" dirty="0"/>
          </a:p>
          <a:p>
            <a:r>
              <a:rPr lang="ru-RU" dirty="0"/>
              <a:t>Нативные ткани являются многоклеточными, которые включают множество типов клеток, что требует способности формировать и </a:t>
            </a:r>
            <a:r>
              <a:rPr lang="ru-RU" dirty="0" err="1"/>
              <a:t>биопринтировать</a:t>
            </a:r>
            <a:r>
              <a:rPr lang="ru-RU" dirty="0"/>
              <a:t> несколько типов клеток при сохранении их фенотипа или выводить их в специфичные для участка линии. </a:t>
            </a:r>
          </a:p>
          <a:p>
            <a:endParaRPr lang="ru-RU" dirty="0"/>
          </a:p>
          <a:p>
            <a:r>
              <a:rPr lang="ru-RU" dirty="0"/>
              <a:t>Изготовление сосудистых сетей, встроенных в </a:t>
            </a:r>
            <a:r>
              <a:rPr lang="ru-RU" dirty="0" err="1"/>
              <a:t>биопечатные</a:t>
            </a:r>
            <a:r>
              <a:rPr lang="ru-RU" dirty="0"/>
              <a:t> ткани, является одним из ключевых вопросов для достижения крупномасштабной биопечати, поскольку сосудистая сеть имеет решающее значение для снабжения питательными веществами и удаления отходов для преодоления ограничений </a:t>
            </a:r>
            <a:r>
              <a:rPr lang="ru-RU" dirty="0" err="1"/>
              <a:t>массообмена</a:t>
            </a:r>
            <a:r>
              <a:rPr lang="ru-RU" dirty="0"/>
              <a:t>. </a:t>
            </a:r>
            <a:r>
              <a:rPr lang="en-US" dirty="0"/>
              <a:t>[</a:t>
            </a:r>
            <a:r>
              <a:rPr lang="ru-RU" dirty="0"/>
              <a:t>19,20</a:t>
            </a:r>
            <a:r>
              <a:rPr lang="en-US" dirty="0"/>
              <a:t>]</a:t>
            </a:r>
            <a:endParaRPr lang="ru-RU" dirty="0"/>
          </a:p>
        </p:txBody>
      </p:sp>
    </p:spTree>
    <p:extLst>
      <p:ext uri="{BB962C8B-B14F-4D97-AF65-F5344CB8AC3E}">
        <p14:creationId xmlns:p14="http://schemas.microsoft.com/office/powerpoint/2010/main" val="330266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A3DD97-02DD-47A4-A624-B52B447629EF}"/>
              </a:ext>
            </a:extLst>
          </p:cNvPr>
          <p:cNvSpPr>
            <a:spLocks noGrp="1"/>
          </p:cNvSpPr>
          <p:nvPr>
            <p:ph type="title"/>
          </p:nvPr>
        </p:nvSpPr>
        <p:spPr/>
        <p:txBody>
          <a:bodyPr/>
          <a:lstStyle/>
          <a:p>
            <a:r>
              <a:rPr lang="ru-RU" dirty="0"/>
              <a:t>Биопечать </a:t>
            </a:r>
            <a:r>
              <a:rPr lang="ru-RU" dirty="0" err="1"/>
              <a:t>in</a:t>
            </a:r>
            <a:r>
              <a:rPr lang="ru-RU" dirty="0"/>
              <a:t> </a:t>
            </a:r>
            <a:r>
              <a:rPr lang="ru-RU" dirty="0" err="1"/>
              <a:t>situ</a:t>
            </a:r>
            <a:r>
              <a:rPr lang="ru-RU" dirty="0"/>
              <a:t> для заживления кожных ран</a:t>
            </a:r>
          </a:p>
        </p:txBody>
      </p:sp>
      <p:pic>
        <p:nvPicPr>
          <p:cNvPr id="4" name="Рисунок 3">
            <a:extLst>
              <a:ext uri="{FF2B5EF4-FFF2-40B4-BE49-F238E27FC236}">
                <a16:creationId xmlns:a16="http://schemas.microsoft.com/office/drawing/2014/main" id="{A971613E-F39B-44BC-9289-7842EA1123E2}"/>
              </a:ext>
            </a:extLst>
          </p:cNvPr>
          <p:cNvPicPr>
            <a:picLocks noChangeAspect="1"/>
          </p:cNvPicPr>
          <p:nvPr/>
        </p:nvPicPr>
        <p:blipFill>
          <a:blip r:embed="rId2"/>
          <a:stretch>
            <a:fillRect/>
          </a:stretch>
        </p:blipFill>
        <p:spPr>
          <a:xfrm>
            <a:off x="191344" y="1793727"/>
            <a:ext cx="7505986" cy="3816424"/>
          </a:xfrm>
          <a:prstGeom prst="rect">
            <a:avLst/>
          </a:prstGeom>
        </p:spPr>
      </p:pic>
      <p:sp>
        <p:nvSpPr>
          <p:cNvPr id="8" name="TextBox 7">
            <a:extLst>
              <a:ext uri="{FF2B5EF4-FFF2-40B4-BE49-F238E27FC236}">
                <a16:creationId xmlns:a16="http://schemas.microsoft.com/office/drawing/2014/main" id="{F3BBB472-27CD-46C9-83A6-73964F2907FC}"/>
              </a:ext>
            </a:extLst>
          </p:cNvPr>
          <p:cNvSpPr txBox="1"/>
          <p:nvPr/>
        </p:nvSpPr>
        <p:spPr>
          <a:xfrm>
            <a:off x="8040216" y="1916832"/>
            <a:ext cx="4133170" cy="3693319"/>
          </a:xfrm>
          <a:prstGeom prst="rect">
            <a:avLst/>
          </a:prstGeom>
          <a:noFill/>
        </p:spPr>
        <p:txBody>
          <a:bodyPr wrap="square">
            <a:spAutoFit/>
          </a:bodyPr>
          <a:lstStyle/>
          <a:p>
            <a:r>
              <a:rPr lang="ru-RU" dirty="0"/>
              <a:t>Пример процесса биопечати кожи:</a:t>
            </a:r>
          </a:p>
          <a:p>
            <a:pPr marL="400050" indent="-400050">
              <a:buAutoNum type="romanLcParenBoth"/>
            </a:pPr>
            <a:r>
              <a:rPr lang="ru-RU" dirty="0"/>
              <a:t>маркировка области раны в качестве контрольных точек;</a:t>
            </a:r>
          </a:p>
          <a:p>
            <a:pPr marL="400050" indent="-400050">
              <a:buAutoNum type="romanLcParenBoth"/>
            </a:pPr>
            <a:r>
              <a:rPr lang="ru-RU" dirty="0"/>
              <a:t>сканирование раны ручным сканером;</a:t>
            </a:r>
          </a:p>
          <a:p>
            <a:pPr marL="400050" indent="-400050">
              <a:buAutoNum type="romanLcParenBoth"/>
            </a:pPr>
            <a:r>
              <a:rPr lang="ru-RU" dirty="0"/>
              <a:t>преобразование данных, полученных со сканера, в стандартную систему координат;</a:t>
            </a:r>
          </a:p>
          <a:p>
            <a:pPr marL="400050" indent="-400050">
              <a:buAutoNum type="romanLcParenBoth"/>
            </a:pPr>
            <a:r>
              <a:rPr lang="ru-RU" dirty="0"/>
              <a:t>вычисление данных и генерация кодов для направления печатающей головки на печать;</a:t>
            </a:r>
          </a:p>
          <a:p>
            <a:pPr marL="400050" indent="-400050">
              <a:buAutoNum type="romanLcParenBoth"/>
            </a:pPr>
            <a:r>
              <a:rPr lang="ru-RU" dirty="0"/>
              <a:t>и (</a:t>
            </a:r>
            <a:r>
              <a:rPr lang="ru-RU" dirty="0" err="1"/>
              <a:t>vi</a:t>
            </a:r>
            <a:r>
              <a:rPr lang="ru-RU" dirty="0"/>
              <a:t>) вывод кодов на </a:t>
            </a:r>
            <a:r>
              <a:rPr lang="ru-RU" dirty="0" err="1"/>
              <a:t>биопринтер</a:t>
            </a:r>
            <a:r>
              <a:rPr lang="ru-RU" dirty="0"/>
              <a:t> и биопечать.</a:t>
            </a:r>
          </a:p>
        </p:txBody>
      </p:sp>
    </p:spTree>
    <p:extLst>
      <p:ext uri="{BB962C8B-B14F-4D97-AF65-F5344CB8AC3E}">
        <p14:creationId xmlns:p14="http://schemas.microsoft.com/office/powerpoint/2010/main" val="255543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1C2BB3-92FF-4872-9792-60F5C535F98B}"/>
              </a:ext>
            </a:extLst>
          </p:cNvPr>
          <p:cNvSpPr>
            <a:spLocks noGrp="1"/>
          </p:cNvSpPr>
          <p:nvPr>
            <p:ph type="title"/>
          </p:nvPr>
        </p:nvSpPr>
        <p:spPr/>
        <p:txBody>
          <a:bodyPr/>
          <a:lstStyle/>
          <a:p>
            <a:r>
              <a:rPr lang="ru-RU" dirty="0"/>
              <a:t>Биопечать</a:t>
            </a:r>
            <a:r>
              <a:rPr lang="en-US" dirty="0"/>
              <a:t> </a:t>
            </a:r>
            <a:r>
              <a:rPr lang="ru-RU" dirty="0" err="1"/>
              <a:t>in</a:t>
            </a:r>
            <a:r>
              <a:rPr lang="ru-RU" dirty="0"/>
              <a:t> </a:t>
            </a:r>
            <a:r>
              <a:rPr lang="ru-RU" dirty="0" err="1"/>
              <a:t>situ</a:t>
            </a:r>
            <a:r>
              <a:rPr lang="ru-RU" dirty="0"/>
              <a:t> </a:t>
            </a:r>
            <a:r>
              <a:rPr lang="en-US" dirty="0"/>
              <a:t>(</a:t>
            </a:r>
            <a:r>
              <a:rPr lang="ru-RU" dirty="0"/>
              <a:t>на месте</a:t>
            </a:r>
            <a:r>
              <a:rPr lang="en-US" dirty="0"/>
              <a:t>)</a:t>
            </a:r>
            <a:endParaRPr lang="ru-RU" dirty="0"/>
          </a:p>
        </p:txBody>
      </p:sp>
      <p:sp>
        <p:nvSpPr>
          <p:cNvPr id="4" name="TextBox 3">
            <a:extLst>
              <a:ext uri="{FF2B5EF4-FFF2-40B4-BE49-F238E27FC236}">
                <a16:creationId xmlns:a16="http://schemas.microsoft.com/office/drawing/2014/main" id="{AA31C0D4-0C5F-4A13-AAA8-525ABA82C8A3}"/>
              </a:ext>
            </a:extLst>
          </p:cNvPr>
          <p:cNvSpPr txBox="1"/>
          <p:nvPr/>
        </p:nvSpPr>
        <p:spPr>
          <a:xfrm>
            <a:off x="5375920" y="3768129"/>
            <a:ext cx="6094602" cy="923330"/>
          </a:xfrm>
          <a:prstGeom prst="rect">
            <a:avLst/>
          </a:prstGeom>
          <a:noFill/>
        </p:spPr>
        <p:txBody>
          <a:bodyPr wrap="square">
            <a:spAutoFit/>
          </a:bodyPr>
          <a:lstStyle/>
          <a:p>
            <a:r>
              <a:rPr lang="ru-RU" dirty="0"/>
              <a:t>Конфокальное микроскопическое изображение, показывающее наслоение </a:t>
            </a:r>
            <a:r>
              <a:rPr lang="ru-RU" dirty="0" err="1"/>
              <a:t>биопринтированных</a:t>
            </a:r>
            <a:r>
              <a:rPr lang="ru-RU" dirty="0"/>
              <a:t> фибробластов (зеленый) и </a:t>
            </a:r>
            <a:r>
              <a:rPr lang="ru-RU" dirty="0" err="1"/>
              <a:t>кератиноцитов</a:t>
            </a:r>
            <a:r>
              <a:rPr lang="ru-RU" dirty="0"/>
              <a:t> (красный).</a:t>
            </a:r>
          </a:p>
        </p:txBody>
      </p:sp>
      <p:pic>
        <p:nvPicPr>
          <p:cNvPr id="6" name="Рисунок 5">
            <a:extLst>
              <a:ext uri="{FF2B5EF4-FFF2-40B4-BE49-F238E27FC236}">
                <a16:creationId xmlns:a16="http://schemas.microsoft.com/office/drawing/2014/main" id="{EECF976D-421D-4BEF-9578-B70BD0C8063E}"/>
              </a:ext>
            </a:extLst>
          </p:cNvPr>
          <p:cNvPicPr>
            <a:picLocks noChangeAspect="1"/>
          </p:cNvPicPr>
          <p:nvPr/>
        </p:nvPicPr>
        <p:blipFill>
          <a:blip r:embed="rId2"/>
          <a:stretch>
            <a:fillRect/>
          </a:stretch>
        </p:blipFill>
        <p:spPr>
          <a:xfrm>
            <a:off x="335360" y="1700808"/>
            <a:ext cx="3625759" cy="5057972"/>
          </a:xfrm>
          <a:prstGeom prst="rect">
            <a:avLst/>
          </a:prstGeom>
        </p:spPr>
      </p:pic>
    </p:spTree>
    <p:extLst>
      <p:ext uri="{BB962C8B-B14F-4D97-AF65-F5344CB8AC3E}">
        <p14:creationId xmlns:p14="http://schemas.microsoft.com/office/powerpoint/2010/main" val="278736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C7156E-6758-4845-B277-E899C913578B}"/>
              </a:ext>
            </a:extLst>
          </p:cNvPr>
          <p:cNvSpPr>
            <a:spLocks noGrp="1"/>
          </p:cNvSpPr>
          <p:nvPr>
            <p:ph type="title"/>
          </p:nvPr>
        </p:nvSpPr>
        <p:spPr/>
        <p:txBody>
          <a:bodyPr/>
          <a:lstStyle/>
          <a:p>
            <a:r>
              <a:rPr lang="ru-RU" dirty="0"/>
              <a:t>Аспирационная биопечать</a:t>
            </a:r>
          </a:p>
        </p:txBody>
      </p:sp>
      <p:sp>
        <p:nvSpPr>
          <p:cNvPr id="6" name="TextBox 5">
            <a:extLst>
              <a:ext uri="{FF2B5EF4-FFF2-40B4-BE49-F238E27FC236}">
                <a16:creationId xmlns:a16="http://schemas.microsoft.com/office/drawing/2014/main" id="{72D8F7BA-2FED-4E07-B135-A205D2F510A2}"/>
              </a:ext>
            </a:extLst>
          </p:cNvPr>
          <p:cNvSpPr txBox="1"/>
          <p:nvPr/>
        </p:nvSpPr>
        <p:spPr>
          <a:xfrm>
            <a:off x="5375920" y="2204864"/>
            <a:ext cx="6094602" cy="3139321"/>
          </a:xfrm>
          <a:prstGeom prst="rect">
            <a:avLst/>
          </a:prstGeom>
          <a:noFill/>
        </p:spPr>
        <p:txBody>
          <a:bodyPr wrap="square">
            <a:spAutoFit/>
          </a:bodyPr>
          <a:lstStyle/>
          <a:p>
            <a:r>
              <a:rPr lang="ru-RU" dirty="0"/>
              <a:t>Биопечать с помощью аспирации использует силы аспирации для отбора, переноса и точного позиционирования сфероидов или нитей ткани и опирается на слияние клеток для создания окончательных тканевых конструкций </a:t>
            </a:r>
            <a:r>
              <a:rPr lang="en-US" dirty="0"/>
              <a:t>[</a:t>
            </a:r>
            <a:r>
              <a:rPr lang="ru-RU" dirty="0"/>
              <a:t>62 , 64 , 191 - 193</a:t>
            </a:r>
            <a:r>
              <a:rPr lang="en-US" dirty="0"/>
              <a:t>]</a:t>
            </a:r>
          </a:p>
          <a:p>
            <a:endParaRPr lang="en-US" dirty="0"/>
          </a:p>
          <a:p>
            <a:r>
              <a:rPr lang="ru-RU" dirty="0"/>
              <a:t>Можно создавать тканевые конструкции без каркаса путем укладки сфероидов или нитей, но достижимая сложность ограничена из-за проблем с созданием самонесущих тканей без одновременной печати поддерживающих структур.</a:t>
            </a:r>
          </a:p>
        </p:txBody>
      </p:sp>
      <p:sp>
        <p:nvSpPr>
          <p:cNvPr id="8" name="TextBox 7">
            <a:extLst>
              <a:ext uri="{FF2B5EF4-FFF2-40B4-BE49-F238E27FC236}">
                <a16:creationId xmlns:a16="http://schemas.microsoft.com/office/drawing/2014/main" id="{ECFE177F-AB3B-4490-8CFB-1DB8B9A2D403}"/>
              </a:ext>
            </a:extLst>
          </p:cNvPr>
          <p:cNvSpPr txBox="1"/>
          <p:nvPr/>
        </p:nvSpPr>
        <p:spPr>
          <a:xfrm>
            <a:off x="191344" y="5962981"/>
            <a:ext cx="7488832" cy="369332"/>
          </a:xfrm>
          <a:prstGeom prst="rect">
            <a:avLst/>
          </a:prstGeom>
          <a:noFill/>
        </p:spPr>
        <p:txBody>
          <a:bodyPr wrap="square">
            <a:spAutoFit/>
          </a:bodyPr>
          <a:lstStyle/>
          <a:p>
            <a:r>
              <a:rPr lang="ru-RU" dirty="0"/>
              <a:t>схематическое изображение критических параметров при биопечати;</a:t>
            </a:r>
          </a:p>
        </p:txBody>
      </p:sp>
      <p:pic>
        <p:nvPicPr>
          <p:cNvPr id="10" name="Рисунок 9">
            <a:extLst>
              <a:ext uri="{FF2B5EF4-FFF2-40B4-BE49-F238E27FC236}">
                <a16:creationId xmlns:a16="http://schemas.microsoft.com/office/drawing/2014/main" id="{B0F9B27A-9CC3-4FD8-9FBF-3BDEE9386912}"/>
              </a:ext>
            </a:extLst>
          </p:cNvPr>
          <p:cNvPicPr>
            <a:picLocks noChangeAspect="1"/>
          </p:cNvPicPr>
          <p:nvPr/>
        </p:nvPicPr>
        <p:blipFill>
          <a:blip r:embed="rId2"/>
          <a:stretch>
            <a:fillRect/>
          </a:stretch>
        </p:blipFill>
        <p:spPr>
          <a:xfrm>
            <a:off x="335360" y="2186360"/>
            <a:ext cx="4543664" cy="3384376"/>
          </a:xfrm>
          <a:prstGeom prst="rect">
            <a:avLst/>
          </a:prstGeom>
        </p:spPr>
      </p:pic>
    </p:spTree>
    <p:extLst>
      <p:ext uri="{BB962C8B-B14F-4D97-AF65-F5344CB8AC3E}">
        <p14:creationId xmlns:p14="http://schemas.microsoft.com/office/powerpoint/2010/main" val="295850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D8B33D-1C1F-4DA9-A082-49E73356684D}"/>
              </a:ext>
            </a:extLst>
          </p:cNvPr>
          <p:cNvSpPr>
            <a:spLocks noGrp="1"/>
          </p:cNvSpPr>
          <p:nvPr>
            <p:ph type="title"/>
          </p:nvPr>
        </p:nvSpPr>
        <p:spPr/>
        <p:txBody>
          <a:bodyPr/>
          <a:lstStyle/>
          <a:p>
            <a:r>
              <a:rPr lang="ru-RU" dirty="0"/>
              <a:t>Аспирационная биопечать</a:t>
            </a:r>
            <a:r>
              <a:rPr lang="en-US" dirty="0"/>
              <a:t> - </a:t>
            </a:r>
            <a:r>
              <a:rPr lang="ru-RU" dirty="0"/>
              <a:t>Продолжение</a:t>
            </a:r>
          </a:p>
        </p:txBody>
      </p:sp>
      <p:pic>
        <p:nvPicPr>
          <p:cNvPr id="4" name="Рисунок 3">
            <a:extLst>
              <a:ext uri="{FF2B5EF4-FFF2-40B4-BE49-F238E27FC236}">
                <a16:creationId xmlns:a16="http://schemas.microsoft.com/office/drawing/2014/main" id="{A0C84C4E-D89B-48B4-8085-92E4FBB2DB91}"/>
              </a:ext>
            </a:extLst>
          </p:cNvPr>
          <p:cNvPicPr>
            <a:picLocks noChangeAspect="1"/>
          </p:cNvPicPr>
          <p:nvPr/>
        </p:nvPicPr>
        <p:blipFill>
          <a:blip r:embed="rId2"/>
          <a:stretch>
            <a:fillRect/>
          </a:stretch>
        </p:blipFill>
        <p:spPr>
          <a:xfrm>
            <a:off x="479376" y="2132856"/>
            <a:ext cx="4144384" cy="3168352"/>
          </a:xfrm>
          <a:prstGeom prst="rect">
            <a:avLst/>
          </a:prstGeom>
        </p:spPr>
      </p:pic>
      <p:sp>
        <p:nvSpPr>
          <p:cNvPr id="6" name="TextBox 5">
            <a:extLst>
              <a:ext uri="{FF2B5EF4-FFF2-40B4-BE49-F238E27FC236}">
                <a16:creationId xmlns:a16="http://schemas.microsoft.com/office/drawing/2014/main" id="{7C700484-FF7B-422D-9217-0EB35E10726F}"/>
              </a:ext>
            </a:extLst>
          </p:cNvPr>
          <p:cNvSpPr txBox="1"/>
          <p:nvPr/>
        </p:nvSpPr>
        <p:spPr>
          <a:xfrm>
            <a:off x="5663952" y="3356992"/>
            <a:ext cx="6094602" cy="923330"/>
          </a:xfrm>
          <a:prstGeom prst="rect">
            <a:avLst/>
          </a:prstGeom>
          <a:noFill/>
        </p:spPr>
        <p:txBody>
          <a:bodyPr wrap="square">
            <a:spAutoFit/>
          </a:bodyPr>
          <a:lstStyle/>
          <a:p>
            <a:r>
              <a:rPr lang="ru-RU" dirty="0"/>
              <a:t>изображение с передвижной камеры принтера, показывающее размещение сфероида на </a:t>
            </a:r>
            <a:r>
              <a:rPr lang="ru-RU" dirty="0" err="1"/>
              <a:t>гелевой</a:t>
            </a:r>
            <a:r>
              <a:rPr lang="ru-RU" dirty="0"/>
              <a:t> подложке;</a:t>
            </a:r>
          </a:p>
        </p:txBody>
      </p:sp>
    </p:spTree>
    <p:extLst>
      <p:ext uri="{BB962C8B-B14F-4D97-AF65-F5344CB8AC3E}">
        <p14:creationId xmlns:p14="http://schemas.microsoft.com/office/powerpoint/2010/main" val="402166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C55F7F-7EB2-4430-AD26-5A70E0299A16}"/>
              </a:ext>
            </a:extLst>
          </p:cNvPr>
          <p:cNvSpPr>
            <a:spLocks noGrp="1"/>
          </p:cNvSpPr>
          <p:nvPr>
            <p:ph type="title"/>
          </p:nvPr>
        </p:nvSpPr>
        <p:spPr/>
        <p:txBody>
          <a:bodyPr/>
          <a:lstStyle/>
          <a:p>
            <a:r>
              <a:rPr lang="ru-RU" dirty="0"/>
              <a:t>Аспирационная биопечать</a:t>
            </a:r>
            <a:r>
              <a:rPr lang="en-US" dirty="0"/>
              <a:t> - </a:t>
            </a:r>
            <a:r>
              <a:rPr lang="ru-RU" dirty="0"/>
              <a:t>Продолжение</a:t>
            </a:r>
          </a:p>
        </p:txBody>
      </p:sp>
      <p:sp>
        <p:nvSpPr>
          <p:cNvPr id="4" name="TextBox 3">
            <a:extLst>
              <a:ext uri="{FF2B5EF4-FFF2-40B4-BE49-F238E27FC236}">
                <a16:creationId xmlns:a16="http://schemas.microsoft.com/office/drawing/2014/main" id="{57BB6ED8-8942-461D-8BDA-8981E4CA300A}"/>
              </a:ext>
            </a:extLst>
          </p:cNvPr>
          <p:cNvSpPr txBox="1"/>
          <p:nvPr/>
        </p:nvSpPr>
        <p:spPr>
          <a:xfrm>
            <a:off x="1223977" y="6443940"/>
            <a:ext cx="9744045" cy="369332"/>
          </a:xfrm>
          <a:prstGeom prst="rect">
            <a:avLst/>
          </a:prstGeom>
          <a:noFill/>
        </p:spPr>
        <p:txBody>
          <a:bodyPr wrap="square">
            <a:spAutoFit/>
          </a:bodyPr>
          <a:lstStyle/>
          <a:p>
            <a:r>
              <a:rPr lang="ru-RU" dirty="0"/>
              <a:t>клеточные узоры, созданные путем биопечати клеточных сфероидов с помощью аспирации;</a:t>
            </a:r>
          </a:p>
        </p:txBody>
      </p:sp>
      <p:pic>
        <p:nvPicPr>
          <p:cNvPr id="6" name="Рисунок 5">
            <a:extLst>
              <a:ext uri="{FF2B5EF4-FFF2-40B4-BE49-F238E27FC236}">
                <a16:creationId xmlns:a16="http://schemas.microsoft.com/office/drawing/2014/main" id="{89C199C1-4C6F-40AC-8279-6E43CF0B127E}"/>
              </a:ext>
            </a:extLst>
          </p:cNvPr>
          <p:cNvPicPr>
            <a:picLocks noChangeAspect="1"/>
          </p:cNvPicPr>
          <p:nvPr/>
        </p:nvPicPr>
        <p:blipFill>
          <a:blip r:embed="rId2"/>
          <a:stretch>
            <a:fillRect/>
          </a:stretch>
        </p:blipFill>
        <p:spPr>
          <a:xfrm>
            <a:off x="4208047" y="1588974"/>
            <a:ext cx="3775906" cy="2488098"/>
          </a:xfrm>
          <a:prstGeom prst="rect">
            <a:avLst/>
          </a:prstGeom>
        </p:spPr>
      </p:pic>
      <p:pic>
        <p:nvPicPr>
          <p:cNvPr id="10" name="Рисунок 9">
            <a:extLst>
              <a:ext uri="{FF2B5EF4-FFF2-40B4-BE49-F238E27FC236}">
                <a16:creationId xmlns:a16="http://schemas.microsoft.com/office/drawing/2014/main" id="{57E5C32E-7E25-4E07-B229-FFCE308D3BC7}"/>
              </a:ext>
            </a:extLst>
          </p:cNvPr>
          <p:cNvPicPr>
            <a:picLocks noChangeAspect="1"/>
          </p:cNvPicPr>
          <p:nvPr/>
        </p:nvPicPr>
        <p:blipFill>
          <a:blip r:embed="rId3"/>
          <a:stretch>
            <a:fillRect/>
          </a:stretch>
        </p:blipFill>
        <p:spPr>
          <a:xfrm>
            <a:off x="1307468" y="3984592"/>
            <a:ext cx="9577064" cy="2420150"/>
          </a:xfrm>
          <a:prstGeom prst="rect">
            <a:avLst/>
          </a:prstGeom>
        </p:spPr>
      </p:pic>
    </p:spTree>
    <p:extLst>
      <p:ext uri="{BB962C8B-B14F-4D97-AF65-F5344CB8AC3E}">
        <p14:creationId xmlns:p14="http://schemas.microsoft.com/office/powerpoint/2010/main" val="321255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444A79-9313-4F93-9372-0D3E4AF02623}"/>
              </a:ext>
            </a:extLst>
          </p:cNvPr>
          <p:cNvSpPr>
            <a:spLocks noGrp="1"/>
          </p:cNvSpPr>
          <p:nvPr>
            <p:ph type="title"/>
          </p:nvPr>
        </p:nvSpPr>
        <p:spPr/>
        <p:txBody>
          <a:bodyPr/>
          <a:lstStyle/>
          <a:p>
            <a:r>
              <a:rPr lang="ru-RU" dirty="0"/>
              <a:t>Аспирационная биопечать</a:t>
            </a:r>
            <a:r>
              <a:rPr lang="en-US" dirty="0"/>
              <a:t> - </a:t>
            </a:r>
            <a:r>
              <a:rPr lang="ru-RU" dirty="0"/>
              <a:t>Продолжение</a:t>
            </a:r>
          </a:p>
        </p:txBody>
      </p:sp>
      <p:pic>
        <p:nvPicPr>
          <p:cNvPr id="4" name="Рисунок 3">
            <a:extLst>
              <a:ext uri="{FF2B5EF4-FFF2-40B4-BE49-F238E27FC236}">
                <a16:creationId xmlns:a16="http://schemas.microsoft.com/office/drawing/2014/main" id="{0104C1AB-AF15-41BE-9A4C-C9878E4B5515}"/>
              </a:ext>
            </a:extLst>
          </p:cNvPr>
          <p:cNvPicPr>
            <a:picLocks noChangeAspect="1"/>
          </p:cNvPicPr>
          <p:nvPr/>
        </p:nvPicPr>
        <p:blipFill>
          <a:blip r:embed="rId2"/>
          <a:stretch>
            <a:fillRect/>
          </a:stretch>
        </p:blipFill>
        <p:spPr>
          <a:xfrm>
            <a:off x="407368" y="1772208"/>
            <a:ext cx="2736304" cy="4748289"/>
          </a:xfrm>
          <a:prstGeom prst="rect">
            <a:avLst/>
          </a:prstGeom>
        </p:spPr>
      </p:pic>
      <p:pic>
        <p:nvPicPr>
          <p:cNvPr id="6" name="Рисунок 5">
            <a:extLst>
              <a:ext uri="{FF2B5EF4-FFF2-40B4-BE49-F238E27FC236}">
                <a16:creationId xmlns:a16="http://schemas.microsoft.com/office/drawing/2014/main" id="{FFCEED6B-BC8A-4930-A1B2-ABA707F37C32}"/>
              </a:ext>
            </a:extLst>
          </p:cNvPr>
          <p:cNvPicPr>
            <a:picLocks noChangeAspect="1"/>
          </p:cNvPicPr>
          <p:nvPr/>
        </p:nvPicPr>
        <p:blipFill>
          <a:blip r:embed="rId3"/>
          <a:stretch>
            <a:fillRect/>
          </a:stretch>
        </p:blipFill>
        <p:spPr>
          <a:xfrm>
            <a:off x="3791744" y="1640443"/>
            <a:ext cx="1656184" cy="4880054"/>
          </a:xfrm>
          <a:prstGeom prst="rect">
            <a:avLst/>
          </a:prstGeom>
        </p:spPr>
      </p:pic>
      <p:cxnSp>
        <p:nvCxnSpPr>
          <p:cNvPr id="8" name="Прямая соединительная линия 7">
            <a:extLst>
              <a:ext uri="{FF2B5EF4-FFF2-40B4-BE49-F238E27FC236}">
                <a16:creationId xmlns:a16="http://schemas.microsoft.com/office/drawing/2014/main" id="{A44C8E7D-D58E-4D8F-A586-1CF4E92EDDE5}"/>
              </a:ext>
            </a:extLst>
          </p:cNvPr>
          <p:cNvCxnSpPr/>
          <p:nvPr/>
        </p:nvCxnSpPr>
        <p:spPr>
          <a:xfrm flipV="1">
            <a:off x="1991544" y="4581128"/>
            <a:ext cx="1872208" cy="1008112"/>
          </a:xfrm>
          <a:prstGeom prst="line">
            <a:avLst/>
          </a:prstGeom>
          <a:ln w="25400">
            <a:solidFill>
              <a:srgbClr val="EF0A09"/>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57D5713-92BE-4A93-948C-93B53AC5877D}"/>
              </a:ext>
            </a:extLst>
          </p:cNvPr>
          <p:cNvSpPr txBox="1"/>
          <p:nvPr/>
        </p:nvSpPr>
        <p:spPr>
          <a:xfrm>
            <a:off x="6600056" y="3961686"/>
            <a:ext cx="4320480" cy="369332"/>
          </a:xfrm>
          <a:prstGeom prst="rect">
            <a:avLst/>
          </a:prstGeom>
          <a:noFill/>
        </p:spPr>
        <p:txBody>
          <a:bodyPr wrap="square">
            <a:spAutoFit/>
          </a:bodyPr>
          <a:lstStyle/>
          <a:p>
            <a:r>
              <a:rPr lang="ru-RU" dirty="0"/>
              <a:t>сфероиды укладки клеток без опор</a:t>
            </a:r>
          </a:p>
        </p:txBody>
      </p:sp>
    </p:spTree>
    <p:extLst>
      <p:ext uri="{BB962C8B-B14F-4D97-AF65-F5344CB8AC3E}">
        <p14:creationId xmlns:p14="http://schemas.microsoft.com/office/powerpoint/2010/main" val="320950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r>
              <a:rPr lang="ru-RU" dirty="0"/>
              <a:t>ПОЛНОСТЬЮ ИСКУССТВЕННОЕ СЕРДЦЕ</a:t>
            </a:r>
          </a:p>
        </p:txBody>
      </p:sp>
      <p:sp>
        <p:nvSpPr>
          <p:cNvPr id="3" name="Текст 2"/>
          <p:cNvSpPr>
            <a:spLocks noGrp="1"/>
          </p:cNvSpPr>
          <p:nvPr>
            <p:ph type="body" idx="1"/>
          </p:nvPr>
        </p:nvSpPr>
        <p:spPr/>
        <p:txBody>
          <a:bodyPr rtlCol="0"/>
          <a:lstStyle/>
          <a:p>
            <a:pPr rtl="0"/>
            <a:r>
              <a:rPr lang="ru-RU" dirty="0"/>
              <a:t>СОСТОЯНИЕ НА ФЕВРАЛЬ 2022</a:t>
            </a:r>
          </a:p>
        </p:txBody>
      </p:sp>
      <p:pic>
        <p:nvPicPr>
          <p:cNvPr id="4098" name="Picture 2" descr="обложка январского номера">
            <a:extLst>
              <a:ext uri="{FF2B5EF4-FFF2-40B4-BE49-F238E27FC236}">
                <a16:creationId xmlns:a16="http://schemas.microsoft.com/office/drawing/2014/main" id="{AF4B741B-D42B-4EC6-BB26-7BB9FADC2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784" y="419100"/>
            <a:ext cx="4561882" cy="6034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5DE30C-9DAB-4407-8B32-5D9B8B3B1B30}"/>
              </a:ext>
            </a:extLst>
          </p:cNvPr>
          <p:cNvSpPr>
            <a:spLocks noGrp="1"/>
          </p:cNvSpPr>
          <p:nvPr>
            <p:ph type="title"/>
          </p:nvPr>
        </p:nvSpPr>
        <p:spPr/>
        <p:txBody>
          <a:bodyPr/>
          <a:lstStyle/>
          <a:p>
            <a:r>
              <a:rPr lang="en-US" dirty="0" err="1"/>
              <a:t>SynCardia</a:t>
            </a:r>
            <a:endParaRPr lang="ru-RU" dirty="0"/>
          </a:p>
        </p:txBody>
      </p:sp>
      <p:sp>
        <p:nvSpPr>
          <p:cNvPr id="4" name="TextBox 3">
            <a:extLst>
              <a:ext uri="{FF2B5EF4-FFF2-40B4-BE49-F238E27FC236}">
                <a16:creationId xmlns:a16="http://schemas.microsoft.com/office/drawing/2014/main" id="{DF9CEA0B-6261-419B-963B-4FE0EEEB870A}"/>
              </a:ext>
            </a:extLst>
          </p:cNvPr>
          <p:cNvSpPr txBox="1"/>
          <p:nvPr/>
        </p:nvSpPr>
        <p:spPr>
          <a:xfrm>
            <a:off x="6641246" y="1556792"/>
            <a:ext cx="5348050" cy="5078313"/>
          </a:xfrm>
          <a:prstGeom prst="rect">
            <a:avLst/>
          </a:prstGeom>
          <a:noFill/>
        </p:spPr>
        <p:txBody>
          <a:bodyPr wrap="square">
            <a:spAutoFit/>
          </a:bodyPr>
          <a:lstStyle/>
          <a:p>
            <a:r>
              <a:rPr lang="ru-RU" dirty="0">
                <a:solidFill>
                  <a:srgbClr val="212121"/>
                </a:solidFill>
                <a:latin typeface="BlinkMacSystemFont"/>
              </a:rPr>
              <a:t>И</a:t>
            </a:r>
            <a:r>
              <a:rPr lang="ru-RU" b="0" i="0" dirty="0">
                <a:solidFill>
                  <a:srgbClr val="212121"/>
                </a:solidFill>
                <a:effectLst/>
                <a:latin typeface="BlinkMacSystemFont"/>
              </a:rPr>
              <a:t>скусственное сердце </a:t>
            </a:r>
            <a:r>
              <a:rPr lang="ru-RU" b="0" i="0" dirty="0" err="1">
                <a:solidFill>
                  <a:srgbClr val="212121"/>
                </a:solidFill>
                <a:effectLst/>
                <a:latin typeface="BlinkMacSystemFont"/>
              </a:rPr>
              <a:t>SynCardia</a:t>
            </a:r>
            <a:r>
              <a:rPr lang="ru-RU" b="0" i="0" dirty="0">
                <a:solidFill>
                  <a:srgbClr val="212121"/>
                </a:solidFill>
                <a:effectLst/>
                <a:latin typeface="BlinkMacSystemFont"/>
              </a:rPr>
              <a:t> является единственным </a:t>
            </a:r>
            <a:r>
              <a:rPr lang="ru-RU" b="0" i="0" dirty="0" err="1">
                <a:solidFill>
                  <a:srgbClr val="212121"/>
                </a:solidFill>
                <a:effectLst/>
                <a:latin typeface="BlinkMacSystemFont"/>
              </a:rPr>
              <a:t>бивентрикулярным</a:t>
            </a:r>
            <a:r>
              <a:rPr lang="ru-RU" b="0" i="0" dirty="0">
                <a:solidFill>
                  <a:srgbClr val="212121"/>
                </a:solidFill>
                <a:effectLst/>
                <a:latin typeface="BlinkMacSystemFont"/>
              </a:rPr>
              <a:t> заменителем сердца, одобренным Управлением по санитарному надзору за качеством пищевых продуктов и медикаментов США (FDA) в качестве моста к трансплантации и имеющим знак CE Европейского Союза. Он был имплантирован примерно 2000 пациентам. В опытных центрах от 60 до 80 % имплантированных пациентов были пересажены, и более 80 % пересаженных прожили более 1 года. </a:t>
            </a:r>
            <a:r>
              <a:rPr lang="ru-RU" b="0" i="0" dirty="0" err="1">
                <a:solidFill>
                  <a:srgbClr val="212121"/>
                </a:solidFill>
                <a:effectLst/>
                <a:latin typeface="BlinkMacSystemFont"/>
              </a:rPr>
              <a:t>SynCardia</a:t>
            </a:r>
            <a:r>
              <a:rPr lang="ru-RU" b="0" i="0" dirty="0">
                <a:solidFill>
                  <a:srgbClr val="212121"/>
                </a:solidFill>
                <a:effectLst/>
                <a:latin typeface="BlinkMacSystemFont"/>
              </a:rPr>
              <a:t> TAH поддерживает потенциальных реципиентов сердца с необратимой </a:t>
            </a:r>
            <a:r>
              <a:rPr lang="ru-RU" b="0" i="0" dirty="0" err="1">
                <a:solidFill>
                  <a:srgbClr val="212121"/>
                </a:solidFill>
                <a:effectLst/>
                <a:latin typeface="BlinkMacSystemFont"/>
              </a:rPr>
              <a:t>бивентрикулярной</a:t>
            </a:r>
            <a:r>
              <a:rPr lang="ru-RU" b="0" i="0" dirty="0">
                <a:solidFill>
                  <a:srgbClr val="212121"/>
                </a:solidFill>
                <a:effectLst/>
                <a:latin typeface="BlinkMacSystemFont"/>
              </a:rPr>
              <a:t> недостаточностью на срок до 6 лет, обеспечивая физиологические пульсирующие потоки от 6 до 8 л/мин при давлении наполнения менее 10 мм </a:t>
            </a:r>
            <a:r>
              <a:rPr lang="ru-RU" b="0" i="0" dirty="0" err="1">
                <a:solidFill>
                  <a:srgbClr val="212121"/>
                </a:solidFill>
                <a:effectLst/>
                <a:latin typeface="BlinkMacSystemFont"/>
              </a:rPr>
              <a:t>рт.ст</a:t>
            </a:r>
            <a:r>
              <a:rPr lang="ru-RU" b="0" i="0" dirty="0">
                <a:solidFill>
                  <a:srgbClr val="212121"/>
                </a:solidFill>
                <a:effectLst/>
                <a:latin typeface="BlinkMacSystemFont"/>
              </a:rPr>
              <a:t>., обеспечивая оптимальную перфузию и восстановление таких органов, как почки и печень.</a:t>
            </a:r>
            <a:endParaRPr lang="ru-RU" dirty="0"/>
          </a:p>
        </p:txBody>
      </p:sp>
      <p:pic>
        <p:nvPicPr>
          <p:cNvPr id="1026" name="Picture 2" descr="SynCardia Systems - Wikipedia">
            <a:extLst>
              <a:ext uri="{FF2B5EF4-FFF2-40B4-BE49-F238E27FC236}">
                <a16:creationId xmlns:a16="http://schemas.microsoft.com/office/drawing/2014/main" id="{2021FC2A-CC33-4C31-8BA0-122ABDBB01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 y="1628800"/>
            <a:ext cx="6639287" cy="5129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8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4AD02A-8065-40FB-B948-03A2175FCB42}"/>
              </a:ext>
            </a:extLst>
          </p:cNvPr>
          <p:cNvSpPr>
            <a:spLocks noGrp="1"/>
          </p:cNvSpPr>
          <p:nvPr>
            <p:ph type="title"/>
          </p:nvPr>
        </p:nvSpPr>
        <p:spPr/>
        <p:txBody>
          <a:bodyPr/>
          <a:lstStyle/>
          <a:p>
            <a:r>
              <a:rPr lang="ru-RU" dirty="0"/>
              <a:t>ПРИМЕРЫ ИСПОЛЬЗОВАНИЯ</a:t>
            </a:r>
          </a:p>
        </p:txBody>
      </p:sp>
      <p:pic>
        <p:nvPicPr>
          <p:cNvPr id="2050" name="Picture 2" descr="SynCardia Total Artificial Heart patients experienced acceptable outcomes  after one year - Cardiovascular News">
            <a:extLst>
              <a:ext uri="{FF2B5EF4-FFF2-40B4-BE49-F238E27FC236}">
                <a16:creationId xmlns:a16="http://schemas.microsoft.com/office/drawing/2014/main" id="{317AB835-EA0D-4BF7-842B-87EA0624C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700808"/>
            <a:ext cx="3672408" cy="48965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Искусственное сердце для взрослых - SynCardia Systems">
            <a:extLst>
              <a:ext uri="{FF2B5EF4-FFF2-40B4-BE49-F238E27FC236}">
                <a16:creationId xmlns:a16="http://schemas.microsoft.com/office/drawing/2014/main" id="{847A1C6A-8511-486E-9E10-4A276B8AF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700808"/>
            <a:ext cx="4573372"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60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4233E9-BFA1-4E5C-90F1-40B2DB4C7AE0}"/>
              </a:ext>
            </a:extLst>
          </p:cNvPr>
          <p:cNvSpPr>
            <a:spLocks noGrp="1"/>
          </p:cNvSpPr>
          <p:nvPr>
            <p:ph type="title"/>
          </p:nvPr>
        </p:nvSpPr>
        <p:spPr/>
        <p:txBody>
          <a:bodyPr/>
          <a:lstStyle/>
          <a:p>
            <a:r>
              <a:rPr lang="en-US" dirty="0"/>
              <a:t>CARMAT</a:t>
            </a:r>
            <a:endParaRPr lang="ru-RU" dirty="0"/>
          </a:p>
        </p:txBody>
      </p:sp>
      <p:pic>
        <p:nvPicPr>
          <p:cNvPr id="3074" name="Picture 2" descr="The CARMAT (Carmat, Velizy, France) total artificial heart (Source:... |  Download Scientific Diagram">
            <a:extLst>
              <a:ext uri="{FF2B5EF4-FFF2-40B4-BE49-F238E27FC236}">
                <a16:creationId xmlns:a16="http://schemas.microsoft.com/office/drawing/2014/main" id="{7FB461E7-6E88-434D-ACD4-A9324EC82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1772816"/>
            <a:ext cx="8096250" cy="4686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Искусственное сердце для взрослых - CARMAT - Carmat">
            <a:extLst>
              <a:ext uri="{FF2B5EF4-FFF2-40B4-BE49-F238E27FC236}">
                <a16:creationId xmlns:a16="http://schemas.microsoft.com/office/drawing/2014/main" id="{B3BC34FE-ABDB-459C-9088-AE65B60C9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88" y="2348880"/>
            <a:ext cx="3344748"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40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Медицинское оформление (16: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0152_TF02901024" id="{D3FB73DA-77DE-4484-8776-52724816BD57}" vid="{56BAE48E-6669-4001-8E1C-1E9B5D1EADDA}"/>
    </a:ext>
  </a:extLst>
</a:theme>
</file>

<file path=ppt/theme/theme2.xml><?xml version="1.0" encoding="utf-8"?>
<a:theme xmlns:a="http://schemas.openxmlformats.org/drawingml/2006/main" name="Тема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Презентация в стиле медицины (широкоэкранный формат)</Template>
  <TotalTime>12233</TotalTime>
  <Words>16206</Words>
  <Application>Microsoft Office PowerPoint</Application>
  <PresentationFormat>Широкоэкранный</PresentationFormat>
  <Paragraphs>694</Paragraphs>
  <Slides>140</Slides>
  <Notes>5</Notes>
  <HiddenSlides>0</HiddenSlides>
  <MMClips>3</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140</vt:i4>
      </vt:variant>
    </vt:vector>
  </HeadingPairs>
  <TitlesOfParts>
    <vt:vector size="147" baseType="lpstr">
      <vt:lpstr>Arial</vt:lpstr>
      <vt:lpstr>BlinkMacSystemFont</vt:lpstr>
      <vt:lpstr>Calibri</vt:lpstr>
      <vt:lpstr>Franklin Gothic Medium</vt:lpstr>
      <vt:lpstr>Microsoft Sans Serif</vt:lpstr>
      <vt:lpstr>Roboto</vt:lpstr>
      <vt:lpstr>Медицинское оформление (16:9)</vt:lpstr>
      <vt:lpstr>Современный статус проблем создания искусственного сердца и других внутренних органов</vt:lpstr>
      <vt:lpstr>ПУБЛИКАЦИИ</vt:lpstr>
      <vt:lpstr>ОРГАНЫ НА ЧИПЕ</vt:lpstr>
      <vt:lpstr>Джеральдина Гамильтон: Части тела на чипе</vt:lpstr>
      <vt:lpstr>БИОПЕЧАТЬ</vt:lpstr>
      <vt:lpstr>МОТИВАЦИЯ</vt:lpstr>
      <vt:lpstr>ПЕРСПЕКТИВА</vt:lpstr>
      <vt:lpstr>БИОЧЕРНИЛА (BIO-INK)</vt:lpstr>
      <vt:lpstr>НЕДОСТАТКИ СОВРЕМЕННЫХ БИОЧЕРНИЛ</vt:lpstr>
      <vt:lpstr>ВИДЫ БИОПЕЧАТИ</vt:lpstr>
      <vt:lpstr>DIW</vt:lpstr>
      <vt:lpstr>БИОПЕЧАТЬ НА ОСНОВЕ КАПЕЛЬ</vt:lpstr>
      <vt:lpstr>БИОПЕЧАТЬ НА ОСНОВЕ ПОЛИМЕРИЗАЦИИ</vt:lpstr>
      <vt:lpstr>ПАРАМЕТРЫ БИОПЕЧАТИ</vt:lpstr>
      <vt:lpstr>РАЗРЕШЕНИЕ БИОПЕЧАТИ</vt:lpstr>
      <vt:lpstr>СКОРОСТЬ БИОПЕЧАТИ</vt:lpstr>
      <vt:lpstr>ВЯЗКОСТЬ БИОЧЕРНИЛ</vt:lpstr>
      <vt:lpstr>ТРЕБОВАНИЯ К БИОЧЕРНИЛАМ</vt:lpstr>
      <vt:lpstr>СОВРЕМЕННЫЕ ПРОБЛЕМЫ БИОПЕЧАТИ</vt:lpstr>
      <vt:lpstr>ЭВОЛЮЦИЯ БИОПЕЧАТИ</vt:lpstr>
      <vt:lpstr>Общие стратегии 3D-биопечати.</vt:lpstr>
      <vt:lpstr>Струйная биопечать</vt:lpstr>
      <vt:lpstr>Рынок</vt:lpstr>
      <vt:lpstr>Эндотелиальные клетки микрососудов</vt:lpstr>
      <vt:lpstr>Жертвенная 3D печать</vt:lpstr>
      <vt:lpstr>Жертвенная 3D печать - Продолжение</vt:lpstr>
      <vt:lpstr>Жертвенная 3D печать - Продолжение</vt:lpstr>
      <vt:lpstr>Жертвенная 3D-биопечать. - Продолжение</vt:lpstr>
      <vt:lpstr>Жертвенная 3D-биопечать - Продолжение</vt:lpstr>
      <vt:lpstr>ГИДРОГЕЛЬНАЯ БИОПЕЧАТЬ</vt:lpstr>
      <vt:lpstr>ГИДРОГЕЛЬНАЯ БИОПЕЧАТЬ</vt:lpstr>
      <vt:lpstr>ГИДРОГЕЛЬНАЯ БИОПЕЧАТЬ</vt:lpstr>
      <vt:lpstr>ГИДРОГЕЛЬНАЯ БИОПЕЧАТЬ</vt:lpstr>
      <vt:lpstr>ГИДРОГЕЛЬНАЯ БИОПЕЧАТЬ</vt:lpstr>
      <vt:lpstr>МУЛЬТИМАТЕРИАЛЬНАЯ БИОПЕЧАТЬ</vt:lpstr>
      <vt:lpstr>МУЛЬТИМАТЕРИАЛЬНАЯ БИОПЕЧАТЬ</vt:lpstr>
      <vt:lpstr>МУЛЬТИМАТЕРИАЛЬНАЯ БИОПЕЧАТЬ</vt:lpstr>
      <vt:lpstr>МУЛЬТИМАТЕРИАЛЬНАЯ БИОПЕЧАТЬ</vt:lpstr>
      <vt:lpstr>МУЛЬТИМАТЕРИАЛЬНАЯ БИОПЕЧАТЬ</vt:lpstr>
      <vt:lpstr>МУЛЬТИМАТЕРИАЛЬНАЯ БИОПЕЧАТЬ</vt:lpstr>
      <vt:lpstr>МУЛЬТИМАТЕРИАЛЬНАЯ БИОПЕЧАТЬ</vt:lpstr>
      <vt:lpstr>ГРАДИЕНТНАЯ БИОПЕЧАТЬ</vt:lpstr>
      <vt:lpstr>ГРАДИЕНТНАЯ БИОПЕЧАТЬ</vt:lpstr>
      <vt:lpstr>ГРАДИЕНТНАЯ БИОПЕЧАТЬ</vt:lpstr>
      <vt:lpstr>ГРАДИЕНТНАЯ БИОПЕЧАТЬ</vt:lpstr>
      <vt:lpstr>ГРАДИЕНТНАЯ БИОПЕЧАТЬ</vt:lpstr>
      <vt:lpstr>Коаксиальная биопечать</vt:lpstr>
      <vt:lpstr>Коаксиальная биопечать</vt:lpstr>
      <vt:lpstr>Коаксиальная биопечать</vt:lpstr>
      <vt:lpstr>Коаксиальная биопечать</vt:lpstr>
      <vt:lpstr>Коаксиальная биопечать</vt:lpstr>
      <vt:lpstr>Коаксиальная биопечать</vt:lpstr>
      <vt:lpstr>Коаксиальная биопечать</vt:lpstr>
      <vt:lpstr>Коаксиальная биопечать</vt:lpstr>
      <vt:lpstr>Коаксиальная биопечать 3D-биопринт TEBV</vt:lpstr>
      <vt:lpstr>Коаксиальная биопечать 3D-биопринт TEBV</vt:lpstr>
      <vt:lpstr>Коаксиальная биопечать 3D-биопринт TEBV</vt:lpstr>
      <vt:lpstr>Коаксиальная биопечать 3D-биопринт TEBV</vt:lpstr>
      <vt:lpstr>Коаксиальная биопечать 3D-биопринт TEBV</vt:lpstr>
      <vt:lpstr>Коаксиальная биопечать 3D-биопринт TEBV</vt:lpstr>
      <vt:lpstr>Коаксиальная биопечать 3D-биопринт TEBV</vt:lpstr>
      <vt:lpstr>Новая коаксиальная биопечать, интегрированная с перекрестным связыванием in situ</vt:lpstr>
      <vt:lpstr>Новая коаксиальная биопечать, интегрированная с перекрестным связыванием in situ</vt:lpstr>
      <vt:lpstr>Новая коаксиальная биопечать, интегрированная с перекрестным связыванием in situ</vt:lpstr>
      <vt:lpstr>Новая коаксиальная биопечать, интегрированная с перекрестным связыванием in situ</vt:lpstr>
      <vt:lpstr>Новая коаксиальная биопечать, интегрированная с перекрестным связыванием in situ</vt:lpstr>
      <vt:lpstr>Новая коаксиальная биопечать, интегрированная с перекрестным связыванием in situ</vt:lpstr>
      <vt:lpstr>Новая коаксиальная биопечать, интегрированная с перекрестным связыванием in situ</vt:lpstr>
      <vt:lpstr>Биопечать произвольной формы</vt:lpstr>
      <vt:lpstr>Биопечать произвольной формы</vt:lpstr>
      <vt:lpstr>Биопечать произвольной формы</vt:lpstr>
      <vt:lpstr>Биопечать произвольной формы - FRESH</vt:lpstr>
      <vt:lpstr>Биопечать произвольной формы - FRESH</vt:lpstr>
      <vt:lpstr>Биопечать произвольной формы</vt:lpstr>
      <vt:lpstr>Биопечать произвольной формы</vt:lpstr>
      <vt:lpstr>Биопечать произвольной формы</vt:lpstr>
      <vt:lpstr>Световая биопечать</vt:lpstr>
      <vt:lpstr>Световая биопечать</vt:lpstr>
      <vt:lpstr>Световая биопечать</vt:lpstr>
      <vt:lpstr>Световая биопечать</vt:lpstr>
      <vt:lpstr>Световая биопечать</vt:lpstr>
      <vt:lpstr>Световая биопечать</vt:lpstr>
      <vt:lpstr>Новые подходы к многонаправленной биопечати - магнитная левитация</vt:lpstr>
      <vt:lpstr>Новые подходы к многонаправленной биопечати - акустический пинцет</vt:lpstr>
      <vt:lpstr>Новые подходы к многонаправленной биопечати - Объемная биопечать</vt:lpstr>
      <vt:lpstr>Новые подходы к многонаправленной биопечати - Объемная Биопечать - Продолжение</vt:lpstr>
      <vt:lpstr>Новые подходы к многонаправленной биопечати - 4D печать</vt:lpstr>
      <vt:lpstr>Биопечать in situ (на месте)</vt:lpstr>
      <vt:lpstr>Биопечать in situ (на месте)</vt:lpstr>
      <vt:lpstr>Биопечать in situ для заживления кожных ран</vt:lpstr>
      <vt:lpstr>Биопечать in situ (на месте)</vt:lpstr>
      <vt:lpstr>Аспирационная биопечать</vt:lpstr>
      <vt:lpstr>Аспирационная биопечать - Продолжение</vt:lpstr>
      <vt:lpstr>Аспирационная биопечать - Продолжение</vt:lpstr>
      <vt:lpstr>Аспирационная биопечать - Продолжение</vt:lpstr>
      <vt:lpstr>ПОЛНОСТЬЮ ИСКУССТВЕННОЕ СЕРДЦЕ</vt:lpstr>
      <vt:lpstr>SynCardia</vt:lpstr>
      <vt:lpstr>ПРИМЕРЫ ИСПОЛЬЗОВАНИЯ</vt:lpstr>
      <vt:lpstr>CARMAT</vt:lpstr>
      <vt:lpstr>О CARMAT</vt:lpstr>
      <vt:lpstr>Система глубокой стимуляции мозга Vercise™</vt:lpstr>
      <vt:lpstr>ФЕВРАЛЬ 2022 [5] - FDA одобрило систему глубокой стимуляции мозга Vercise™ </vt:lpstr>
      <vt:lpstr>VERCISE GENUS</vt:lpstr>
      <vt:lpstr>БОЛЕЗНЬ ПАРКИНСОНА</vt:lpstr>
      <vt:lpstr>ДВИГАТЕЛЬНЫЕ ОСЛОЖНЕНИЯ</vt:lpstr>
      <vt:lpstr>ЧТО ТАКОЕ ГЛУБОКАЯ СТИМУЛЯЦИЯ МОЗГА (DBS)?</vt:lpstr>
      <vt:lpstr>ИСТОРИЧЕСКИЕ ИННОВАЦИИ В НЕЙРОМОДУЛЯЦИИ-DBS, ДОСТУПНЫЕ ПАЦИЕНТАМ ЗА ПОСЛЕДНИЕ ~25 ЛЕТ</vt:lpstr>
      <vt:lpstr>ЗАЧЕМ НАМ НУЖНЫ БОЛЬШЕ ПЕРЕДОВЫХ ТЕХНОЛОГИЙ DBS?</vt:lpstr>
      <vt:lpstr>ЭФФЕКТЫ ГЛУБОКОЙ СТИМУЛЯЦИИ МОЗГА: ХОРОШИЕ И ПЛОХИЕ, НО РЕГУЛИРУЕМЫЕ</vt:lpstr>
      <vt:lpstr>ИННОВАЦИЯ № 1: НАПРАВЛЕННАЯ СТИМУЛЯЦИЯ ПРИВОДИТ К АДАПТАЦИИ</vt:lpstr>
      <vt:lpstr>ИННОВАЦИЯ №2: БОЛЕЕ ДРУЖЕСТВЕННЫЕ ПОЛЬЗОВАТЕЛЬСКИЕ ИНТЕРФЕЙСЫ</vt:lpstr>
      <vt:lpstr>ИННОВАЦИЯ №2: БОЛЕЕ ДРУЖЕСТВЕННЫЕ ПОЛЬЗОВАТЕЛЬСКИЕ ИНТЕРФЕЙСЫ</vt:lpstr>
      <vt:lpstr>БАТАРЕИ DBS НЕОБХОДИМО ЗАМЕНЯТЬ ХИРУРГИЧЕСКИМ ОБРАЗОМ КАЖДЫЕ НЕСКОЛЬКО ЛЕТ</vt:lpstr>
      <vt:lpstr>ИННОВАЦИЯ №3: ЗАРЯЖАЕМЫЕ АККУМУЛЯТОРЫ</vt:lpstr>
      <vt:lpstr>ИННОВАЦИЯ № 4: ДАТЧИК DBS И ЗАМКНУТЫЙ КОНТУР DBS НА ГОРИЗОНТ</vt:lpstr>
      <vt:lpstr>ИННОВАЦИЯ №4: «УДАЛЕННАЯ» ИЛИ ТЕЛЕМЕДИЦИНАПРОГРАММИРОВАНИЕ НА ГОРИЗОНТ</vt:lpstr>
      <vt:lpstr>Перепрограммирование кардиомиоцитов в состояние плода открывает потенциал для регенерации сердца.</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lpstr>СПИСОК ЛИТЕРАТУРЫ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Современный статус проблем создания искусственного сердца и других внутренних органов</dc:title>
  <dc:creator>Ilya Juhnowski</dc:creator>
  <cp:lastModifiedBy>Ilya Juhnowski</cp:lastModifiedBy>
  <cp:revision>69</cp:revision>
  <dcterms:created xsi:type="dcterms:W3CDTF">2022-02-13T13:06:37Z</dcterms:created>
  <dcterms:modified xsi:type="dcterms:W3CDTF">2022-02-23T02:07:27Z</dcterms:modified>
</cp:coreProperties>
</file>